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1"/>
  </p:notesMasterIdLst>
  <p:handoutMasterIdLst>
    <p:handoutMasterId r:id="rId12"/>
  </p:handoutMasterIdLst>
  <p:sldIdLst>
    <p:sldId id="279" r:id="rId2"/>
    <p:sldId id="327" r:id="rId3"/>
    <p:sldId id="376" r:id="rId4"/>
    <p:sldId id="258" r:id="rId5"/>
    <p:sldId id="257" r:id="rId6"/>
    <p:sldId id="310" r:id="rId7"/>
    <p:sldId id="330" r:id="rId8"/>
    <p:sldId id="379" r:id="rId9"/>
    <p:sldId id="365" r:id="rId10"/>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424"/>
    <a:srgbClr val="FDB71A"/>
    <a:srgbClr val="9ED9DC"/>
    <a:srgbClr val="F1FDFF"/>
    <a:srgbClr val="EDDCC4"/>
    <a:srgbClr val="D11947"/>
    <a:srgbClr val="323134"/>
    <a:srgbClr val="1C5073"/>
    <a:srgbClr val="000000"/>
    <a:srgbClr val="004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25"/>
    <p:restoredTop sz="96966"/>
  </p:normalViewPr>
  <p:slideViewPr>
    <p:cSldViewPr snapToGrid="0" showGuides="1">
      <p:cViewPr varScale="1">
        <p:scale>
          <a:sx n="104" d="100"/>
          <a:sy n="104" d="100"/>
        </p:scale>
        <p:origin x="248" y="232"/>
      </p:cViewPr>
      <p:guideLst>
        <p:guide orient="horz" pos="3216"/>
        <p:guide pos="5760"/>
      </p:guideLst>
    </p:cSldViewPr>
  </p:slideViewPr>
  <p:outlineViewPr>
    <p:cViewPr>
      <p:scale>
        <a:sx n="33" d="100"/>
        <a:sy n="33" d="100"/>
      </p:scale>
      <p:origin x="0" y="-147808"/>
    </p:cViewPr>
  </p:outlineViewPr>
  <p:notesTextViewPr>
    <p:cViewPr>
      <p:scale>
        <a:sx n="140" d="100"/>
        <a:sy n="140"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41BA4129-C5AB-8E43-8090-FE93C3B0DAD0}"/>
    <pc:docChg chg="undo custSel modSld">
      <pc:chgData name="Chroni, Antonia" userId="db5b40f5-4aa8-4b12-a6b0-2299e728196e" providerId="ADAL" clId="{41BA4129-C5AB-8E43-8090-FE93C3B0DAD0}" dt="2024-10-24T17:09:50.366" v="6" actId="20577"/>
      <pc:docMkLst>
        <pc:docMk/>
      </pc:docMkLst>
      <pc:sldChg chg="modSp mod">
        <pc:chgData name="Chroni, Antonia" userId="db5b40f5-4aa8-4b12-a6b0-2299e728196e" providerId="ADAL" clId="{41BA4129-C5AB-8E43-8090-FE93C3B0DAD0}" dt="2024-10-24T17:09:50.366" v="6" actId="20577"/>
        <pc:sldMkLst>
          <pc:docMk/>
          <pc:sldMk cId="231020693" sldId="318"/>
        </pc:sldMkLst>
        <pc:spChg chg="mod">
          <ac:chgData name="Chroni, Antonia" userId="db5b40f5-4aa8-4b12-a6b0-2299e728196e" providerId="ADAL" clId="{41BA4129-C5AB-8E43-8090-FE93C3B0DAD0}" dt="2024-10-24T17:09:50.366" v="6" actId="20577"/>
          <ac:spMkLst>
            <pc:docMk/>
            <pc:sldMk cId="231020693" sldId="318"/>
            <ac:spMk id="10" creationId="{CDF4B700-9336-C8D3-EFC9-1A6A5C25C34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3CE7F-470A-DE4D-8495-90DB208ED382}" type="doc">
      <dgm:prSet loTypeId="urn:microsoft.com/office/officeart/2005/8/layout/gear1" loCatId="" qsTypeId="urn:microsoft.com/office/officeart/2005/8/quickstyle/simple1" qsCatId="simple" csTypeId="urn:microsoft.com/office/officeart/2005/8/colors/accent1_2" csCatId="accent1" phldr="1"/>
      <dgm:spPr/>
      <dgm:t>
        <a:bodyPr/>
        <a:lstStyle/>
        <a:p>
          <a:endParaRPr lang="en-US"/>
        </a:p>
      </dgm:t>
    </dgm:pt>
    <dgm:pt modelId="{B570D895-833B-DD46-8D91-15100E5F4611}">
      <dgm:prSet phldrT="[Text]" custT="1"/>
      <dgm:spPr>
        <a:solidFill>
          <a:schemeClr val="accent1">
            <a:lumMod val="75000"/>
          </a:schemeClr>
        </a:solidFill>
      </dgm:spPr>
      <dgm:t>
        <a:bodyPr/>
        <a:lstStyle/>
        <a:p>
          <a:r>
            <a:rPr lang="en-US" sz="2800" b="0" i="0" dirty="0"/>
            <a:t>No child is denied treatment based on race, religion, or a family's ability to pay.</a:t>
          </a:r>
          <a:endParaRPr lang="en-US" sz="2800" dirty="0"/>
        </a:p>
      </dgm:t>
    </dgm:pt>
    <dgm:pt modelId="{5B33F2D2-2B3F-DC47-BD72-18A10575F0BB}" type="parTrans" cxnId="{54CFEDC8-F5A4-CF42-ACB3-E65C3F5DF5F2}">
      <dgm:prSet/>
      <dgm:spPr/>
      <dgm:t>
        <a:bodyPr/>
        <a:lstStyle/>
        <a:p>
          <a:endParaRPr lang="en-US"/>
        </a:p>
      </dgm:t>
    </dgm:pt>
    <dgm:pt modelId="{81F05FCF-6483-5F42-A865-A7C3BF4A2B53}" type="sibTrans" cxnId="{54CFEDC8-F5A4-CF42-ACB3-E65C3F5DF5F2}">
      <dgm:prSet/>
      <dgm:spPr/>
      <dgm:t>
        <a:bodyPr/>
        <a:lstStyle/>
        <a:p>
          <a:endParaRPr lang="en-US"/>
        </a:p>
      </dgm:t>
    </dgm:pt>
    <dgm:pt modelId="{7580B139-1C5A-4649-BAF4-F10E4263F609}">
      <dgm:prSet phldrT="[Text]" custT="1"/>
      <dgm:spPr/>
      <dgm:t>
        <a:bodyPr/>
        <a:lstStyle/>
        <a:p>
          <a:pPr>
            <a:buFont typeface="Arial" panose="020B0604020202020204" pitchFamily="34" charset="0"/>
            <a:buChar char="•"/>
          </a:pPr>
          <a:r>
            <a:rPr lang="en-US" sz="1800" dirty="0"/>
            <a:t>Advance cures and prevention for pediatric catastrophic diseases through research and treatment.</a:t>
          </a:r>
          <a:endParaRPr lang="en-US" sz="1300" dirty="0"/>
        </a:p>
      </dgm:t>
    </dgm:pt>
    <dgm:pt modelId="{2216D33E-48F7-D14F-94DA-C0E0A463D155}" type="parTrans" cxnId="{15B4DBE8-70AB-434E-B4B2-D7DFDAB31D66}">
      <dgm:prSet/>
      <dgm:spPr/>
      <dgm:t>
        <a:bodyPr/>
        <a:lstStyle/>
        <a:p>
          <a:endParaRPr lang="en-US"/>
        </a:p>
      </dgm:t>
    </dgm:pt>
    <dgm:pt modelId="{87937A42-61FA-3F4A-8A65-DA05E1B6ABE3}" type="sibTrans" cxnId="{15B4DBE8-70AB-434E-B4B2-D7DFDAB31D66}">
      <dgm:prSet/>
      <dgm:spPr/>
      <dgm:t>
        <a:bodyPr/>
        <a:lstStyle/>
        <a:p>
          <a:endParaRPr lang="en-US"/>
        </a:p>
      </dgm:t>
    </dgm:pt>
    <dgm:pt modelId="{C50CCC80-E224-8642-876F-D75BC312F331}">
      <dgm:prSet phldrT="[Text]" custT="1"/>
      <dgm:spPr>
        <a:solidFill>
          <a:schemeClr val="accent1">
            <a:lumMod val="60000"/>
            <a:lumOff val="40000"/>
          </a:schemeClr>
        </a:solidFill>
      </dgm:spPr>
      <dgm:t>
        <a:bodyPr/>
        <a:lstStyle/>
        <a:p>
          <a:r>
            <a:rPr lang="en-US" sz="2800" dirty="0"/>
            <a:t>Be respectful and graceful</a:t>
          </a:r>
        </a:p>
      </dgm:t>
    </dgm:pt>
    <dgm:pt modelId="{87C9564C-E55C-8340-8A2B-A0178D92CF2A}" type="parTrans" cxnId="{6E777087-CE0C-3F4B-AB83-2334AF997438}">
      <dgm:prSet/>
      <dgm:spPr/>
      <dgm:t>
        <a:bodyPr/>
        <a:lstStyle/>
        <a:p>
          <a:endParaRPr lang="en-US"/>
        </a:p>
      </dgm:t>
    </dgm:pt>
    <dgm:pt modelId="{72319A51-CD82-D145-8FD5-3CAD2C08606C}" type="sibTrans" cxnId="{6E777087-CE0C-3F4B-AB83-2334AF997438}">
      <dgm:prSet/>
      <dgm:spPr/>
      <dgm:t>
        <a:bodyPr/>
        <a:lstStyle/>
        <a:p>
          <a:endParaRPr lang="en-US"/>
        </a:p>
      </dgm:t>
    </dgm:pt>
    <dgm:pt modelId="{C3488F2E-FABD-1843-B931-AC448254F891}">
      <dgm:prSet phldrT="[Text]" custT="1"/>
      <dgm:spPr/>
      <dgm:t>
        <a:bodyPr/>
        <a:lstStyle/>
        <a:p>
          <a:pPr>
            <a:buFont typeface="Arial" panose="020B0604020202020204" pitchFamily="34" charset="0"/>
            <a:buChar char="•"/>
          </a:pPr>
          <a:r>
            <a:rPr lang="en-US" sz="1800" b="0" i="0" u="none" strike="noStrike" dirty="0">
              <a:effectLst/>
            </a:rPr>
            <a:t>Gracefully accept constructive criticism.</a:t>
          </a:r>
          <a:endParaRPr lang="en-US" sz="1800" dirty="0"/>
        </a:p>
      </dgm:t>
    </dgm:pt>
    <dgm:pt modelId="{55F71AC7-10EE-D643-8581-D6B4537CA37A}" type="parTrans" cxnId="{743D548C-E084-E449-8748-9E4E0119F4CE}">
      <dgm:prSet/>
      <dgm:spPr/>
      <dgm:t>
        <a:bodyPr/>
        <a:lstStyle/>
        <a:p>
          <a:endParaRPr lang="en-US"/>
        </a:p>
      </dgm:t>
    </dgm:pt>
    <dgm:pt modelId="{2996DB02-868F-0A43-9215-53AFAE9F9292}" type="sibTrans" cxnId="{743D548C-E084-E449-8748-9E4E0119F4CE}">
      <dgm:prSet/>
      <dgm:spPr/>
      <dgm:t>
        <a:bodyPr/>
        <a:lstStyle/>
        <a:p>
          <a:endParaRPr lang="en-US"/>
        </a:p>
      </dgm:t>
    </dgm:pt>
    <dgm:pt modelId="{D60C425C-A335-5C43-983D-88BDB66A8707}">
      <dgm:prSet phldrT="[Text]" custT="1"/>
      <dgm:spPr/>
      <dgm:t>
        <a:bodyPr/>
        <a:lstStyle/>
        <a:p>
          <a:pPr>
            <a:buFont typeface="Arial" panose="020B0604020202020204" pitchFamily="34" charset="0"/>
            <a:buChar char="•"/>
          </a:pPr>
          <a:r>
            <a:rPr lang="en-US" sz="1800" b="0" i="0" u="none" strike="noStrike" dirty="0">
              <a:effectLst/>
            </a:rPr>
            <a:t>Focus on what is best for the community.</a:t>
          </a:r>
          <a:endParaRPr lang="en-US" sz="1800" dirty="0"/>
        </a:p>
      </dgm:t>
    </dgm:pt>
    <dgm:pt modelId="{BEB3F36D-258F-6045-A6DA-4651E6E20B50}" type="parTrans" cxnId="{108EDE95-488A-E147-BF22-758DDA79ECBA}">
      <dgm:prSet/>
      <dgm:spPr/>
      <dgm:t>
        <a:bodyPr/>
        <a:lstStyle/>
        <a:p>
          <a:endParaRPr lang="en-US"/>
        </a:p>
      </dgm:t>
    </dgm:pt>
    <dgm:pt modelId="{80C3C9F6-BB14-AB4D-9DB3-8747D3D16DA0}" type="sibTrans" cxnId="{108EDE95-488A-E147-BF22-758DDA79ECBA}">
      <dgm:prSet/>
      <dgm:spPr/>
      <dgm:t>
        <a:bodyPr/>
        <a:lstStyle/>
        <a:p>
          <a:endParaRPr lang="en-US"/>
        </a:p>
      </dgm:t>
    </dgm:pt>
    <dgm:pt modelId="{4612ABB3-0ABB-FB40-8A25-64A022D5CCF8}">
      <dgm:prSet phldrT="[Text]" custT="1"/>
      <dgm:spPr>
        <a:solidFill>
          <a:schemeClr val="accent1">
            <a:lumMod val="40000"/>
            <a:lumOff val="60000"/>
          </a:schemeClr>
        </a:solidFill>
      </dgm:spPr>
      <dgm:t>
        <a:bodyPr/>
        <a:lstStyle/>
        <a:p>
          <a:r>
            <a:rPr lang="en-US" sz="2800" dirty="0"/>
            <a:t>Welcoming and inclusive </a:t>
          </a:r>
        </a:p>
      </dgm:t>
    </dgm:pt>
    <dgm:pt modelId="{7DA54B7B-DBB5-F245-A955-6CF93175F455}" type="parTrans" cxnId="{D9D27424-3F76-6142-A468-2C75F68290E2}">
      <dgm:prSet/>
      <dgm:spPr/>
      <dgm:t>
        <a:bodyPr/>
        <a:lstStyle/>
        <a:p>
          <a:endParaRPr lang="en-US"/>
        </a:p>
      </dgm:t>
    </dgm:pt>
    <dgm:pt modelId="{43EEEE15-DC5F-7F4C-9357-AAD7572FA221}" type="sibTrans" cxnId="{D9D27424-3F76-6142-A468-2C75F68290E2}">
      <dgm:prSet/>
      <dgm:spPr/>
      <dgm:t>
        <a:bodyPr/>
        <a:lstStyle/>
        <a:p>
          <a:endParaRPr lang="en-US"/>
        </a:p>
      </dgm:t>
    </dgm:pt>
    <dgm:pt modelId="{704232B1-4458-0149-ABEB-B8BE90A24D66}">
      <dgm:prSet phldrT="[Text]" custT="1"/>
      <dgm:spPr/>
      <dgm:t>
        <a:bodyPr/>
        <a:lstStyle/>
        <a:p>
          <a:pPr>
            <a:buFont typeface="Arial" panose="020B0604020202020204" pitchFamily="34" charset="0"/>
            <a:buChar char="•"/>
          </a:pPr>
          <a:r>
            <a:rPr lang="en-US" sz="1800" b="0" i="0" u="none" strike="noStrike" dirty="0">
              <a:effectLst/>
            </a:rPr>
            <a:t>Value and respect everyone’s viewpoints and experiences. </a:t>
          </a:r>
          <a:endParaRPr lang="en-US" sz="1800" dirty="0"/>
        </a:p>
      </dgm:t>
    </dgm:pt>
    <dgm:pt modelId="{5D3B0D37-D27F-B245-89D4-A0A68FE0245E}" type="parTrans" cxnId="{68D76ACF-8BF1-ED4F-8D19-82629FAE51A4}">
      <dgm:prSet/>
      <dgm:spPr/>
      <dgm:t>
        <a:bodyPr/>
        <a:lstStyle/>
        <a:p>
          <a:endParaRPr lang="en-US"/>
        </a:p>
      </dgm:t>
    </dgm:pt>
    <dgm:pt modelId="{5526D24A-D001-D446-BCF3-A6D51D001FB7}" type="sibTrans" cxnId="{68D76ACF-8BF1-ED4F-8D19-82629FAE51A4}">
      <dgm:prSet/>
      <dgm:spPr/>
      <dgm:t>
        <a:bodyPr/>
        <a:lstStyle/>
        <a:p>
          <a:endParaRPr lang="en-US"/>
        </a:p>
      </dgm:t>
    </dgm:pt>
    <dgm:pt modelId="{F5FA1602-D0EE-1447-9EB5-5379E8C65B4E}">
      <dgm:prSet/>
      <dgm:spPr/>
    </dgm:pt>
    <dgm:pt modelId="{2386CAC8-1027-DD4D-8E70-AD5779117BC6}" type="parTrans" cxnId="{5ED047C4-56AF-B54D-ACB5-1DD4787E1EB6}">
      <dgm:prSet/>
      <dgm:spPr/>
      <dgm:t>
        <a:bodyPr/>
        <a:lstStyle/>
        <a:p>
          <a:endParaRPr lang="en-US"/>
        </a:p>
      </dgm:t>
    </dgm:pt>
    <dgm:pt modelId="{AAEF583B-BA93-564D-AC40-0467E4D8FA8A}" type="sibTrans" cxnId="{5ED047C4-56AF-B54D-ACB5-1DD4787E1EB6}">
      <dgm:prSet/>
      <dgm:spPr/>
      <dgm:t>
        <a:bodyPr/>
        <a:lstStyle/>
        <a:p>
          <a:endParaRPr lang="en-US"/>
        </a:p>
      </dgm:t>
    </dgm:pt>
    <dgm:pt modelId="{A92DC428-349E-174C-966E-7DC3B5B4E71B}">
      <dgm:prSet phldrT="[Text]" custT="1"/>
      <dgm:spPr/>
      <dgm:t>
        <a:bodyPr/>
        <a:lstStyle/>
        <a:p>
          <a:pPr>
            <a:buFont typeface="Arial" panose="020B0604020202020204" pitchFamily="34" charset="0"/>
            <a:buChar char="•"/>
          </a:pPr>
          <a:r>
            <a:rPr lang="en-US" sz="1800" b="0" i="0" u="none" strike="noStrike" dirty="0">
              <a:effectLst/>
            </a:rPr>
            <a:t>Use welcoming and inclusive language.</a:t>
          </a:r>
          <a:endParaRPr lang="en-US" sz="1800" dirty="0"/>
        </a:p>
      </dgm:t>
    </dgm:pt>
    <dgm:pt modelId="{5C7B43C1-2502-AC43-BBEC-237FE017C98F}" type="parTrans" cxnId="{49A33BBD-5955-FD43-9416-F8905FB04974}">
      <dgm:prSet/>
      <dgm:spPr/>
      <dgm:t>
        <a:bodyPr/>
        <a:lstStyle/>
        <a:p>
          <a:endParaRPr lang="en-US"/>
        </a:p>
      </dgm:t>
    </dgm:pt>
    <dgm:pt modelId="{CB147DA0-F253-114A-8166-1F3249DEA4FE}" type="sibTrans" cxnId="{49A33BBD-5955-FD43-9416-F8905FB04974}">
      <dgm:prSet/>
      <dgm:spPr/>
      <dgm:t>
        <a:bodyPr/>
        <a:lstStyle/>
        <a:p>
          <a:endParaRPr lang="en-US"/>
        </a:p>
      </dgm:t>
    </dgm:pt>
    <dgm:pt modelId="{B5AAA7A5-F2FA-B54E-88A0-408E9198E618}">
      <dgm:prSet custT="1"/>
      <dgm:spPr/>
      <dgm:t>
        <a:bodyPr/>
        <a:lstStyle/>
        <a:p>
          <a:r>
            <a:rPr lang="en-US" sz="1800" b="0" i="0" dirty="0"/>
            <a:t>Share groundbreaking discoveries and research.</a:t>
          </a:r>
          <a:endParaRPr lang="en-US" sz="1800" dirty="0"/>
        </a:p>
      </dgm:t>
    </dgm:pt>
    <dgm:pt modelId="{47D25F2B-B6F3-9C45-B48C-2C025AE9FD6F}" type="parTrans" cxnId="{73CDDFC2-4BAB-E54F-8FF1-9473D7254272}">
      <dgm:prSet/>
      <dgm:spPr/>
      <dgm:t>
        <a:bodyPr/>
        <a:lstStyle/>
        <a:p>
          <a:endParaRPr lang="en-US"/>
        </a:p>
      </dgm:t>
    </dgm:pt>
    <dgm:pt modelId="{7182CE04-3040-FF47-8697-B918F876CC4B}" type="sibTrans" cxnId="{73CDDFC2-4BAB-E54F-8FF1-9473D7254272}">
      <dgm:prSet/>
      <dgm:spPr/>
      <dgm:t>
        <a:bodyPr/>
        <a:lstStyle/>
        <a:p>
          <a:endParaRPr lang="en-US"/>
        </a:p>
      </dgm:t>
    </dgm:pt>
    <dgm:pt modelId="{BF22972C-CD83-7644-9348-4CF7F2413AA9}">
      <dgm:prSet phldrT="[Text]" custT="1"/>
      <dgm:spPr/>
      <dgm:t>
        <a:bodyPr/>
        <a:lstStyle/>
        <a:p>
          <a:pPr>
            <a:buFont typeface="Arial" panose="020B0604020202020204" pitchFamily="34" charset="0"/>
            <a:buChar char="•"/>
          </a:pPr>
          <a:r>
            <a:rPr lang="en-US" sz="1800" b="0" i="0" u="none" strike="noStrike" dirty="0">
              <a:effectLst/>
            </a:rPr>
            <a:t>Show courtesy and respect towards other community members.</a:t>
          </a:r>
          <a:endParaRPr lang="en-US" sz="1800" dirty="0"/>
        </a:p>
      </dgm:t>
    </dgm:pt>
    <dgm:pt modelId="{0B295ED1-BD0F-084D-8B51-6314F7618F94}" type="parTrans" cxnId="{0864BA23-EA99-9143-B3E3-F6E900ECA2F9}">
      <dgm:prSet/>
      <dgm:spPr/>
      <dgm:t>
        <a:bodyPr/>
        <a:lstStyle/>
        <a:p>
          <a:endParaRPr lang="en-US"/>
        </a:p>
      </dgm:t>
    </dgm:pt>
    <dgm:pt modelId="{5D602953-44A1-E84B-8D1F-B9AF2C781314}" type="sibTrans" cxnId="{0864BA23-EA99-9143-B3E3-F6E900ECA2F9}">
      <dgm:prSet/>
      <dgm:spPr/>
      <dgm:t>
        <a:bodyPr/>
        <a:lstStyle/>
        <a:p>
          <a:endParaRPr lang="en-US"/>
        </a:p>
      </dgm:t>
    </dgm:pt>
    <dgm:pt modelId="{E0B8D37F-C4C4-7D46-A3C7-68321FCF7624}" type="pres">
      <dgm:prSet presAssocID="{58B3CE7F-470A-DE4D-8495-90DB208ED382}" presName="composite" presStyleCnt="0">
        <dgm:presLayoutVars>
          <dgm:chMax val="3"/>
          <dgm:animLvl val="lvl"/>
          <dgm:resizeHandles val="exact"/>
        </dgm:presLayoutVars>
      </dgm:prSet>
      <dgm:spPr/>
    </dgm:pt>
    <dgm:pt modelId="{3E252C19-6835-2149-BEA4-DE7FBF34DC19}" type="pres">
      <dgm:prSet presAssocID="{B570D895-833B-DD46-8D91-15100E5F4611}" presName="gear1" presStyleLbl="node1" presStyleIdx="0" presStyleCnt="3" custScaleX="105794">
        <dgm:presLayoutVars>
          <dgm:chMax val="1"/>
          <dgm:bulletEnabled val="1"/>
        </dgm:presLayoutVars>
      </dgm:prSet>
      <dgm:spPr/>
    </dgm:pt>
    <dgm:pt modelId="{184F9CE8-F187-9E43-B2E1-0D35D571C548}" type="pres">
      <dgm:prSet presAssocID="{B570D895-833B-DD46-8D91-15100E5F4611}" presName="gear1srcNode" presStyleLbl="node1" presStyleIdx="0" presStyleCnt="3"/>
      <dgm:spPr/>
    </dgm:pt>
    <dgm:pt modelId="{52E0384F-4D28-254C-A8E5-12339B60875B}" type="pres">
      <dgm:prSet presAssocID="{B570D895-833B-DD46-8D91-15100E5F4611}" presName="gear1dstNode" presStyleLbl="node1" presStyleIdx="0" presStyleCnt="3"/>
      <dgm:spPr/>
    </dgm:pt>
    <dgm:pt modelId="{D49B404C-D242-AE42-A037-B576F027BDB2}" type="pres">
      <dgm:prSet presAssocID="{B570D895-833B-DD46-8D91-15100E5F4611}" presName="gear1ch" presStyleLbl="fgAcc1" presStyleIdx="0" presStyleCnt="3" custScaleX="166045" custScaleY="66973" custLinFactNeighborX="-70154" custLinFactNeighborY="9209">
        <dgm:presLayoutVars>
          <dgm:chMax val="0"/>
          <dgm:bulletEnabled val="1"/>
        </dgm:presLayoutVars>
      </dgm:prSet>
      <dgm:spPr/>
    </dgm:pt>
    <dgm:pt modelId="{A20BDDCA-9F51-624F-BCF0-845C7B01290F}" type="pres">
      <dgm:prSet presAssocID="{C50CCC80-E224-8642-876F-D75BC312F331}" presName="gear2" presStyleLbl="node1" presStyleIdx="1" presStyleCnt="3" custScaleX="107001" custScaleY="103184" custLinFactNeighborX="-12025" custLinFactNeighborY="-3121">
        <dgm:presLayoutVars>
          <dgm:chMax val="1"/>
          <dgm:bulletEnabled val="1"/>
        </dgm:presLayoutVars>
      </dgm:prSet>
      <dgm:spPr/>
    </dgm:pt>
    <dgm:pt modelId="{C489A763-E92C-F042-870B-9126B14CB742}" type="pres">
      <dgm:prSet presAssocID="{C50CCC80-E224-8642-876F-D75BC312F331}" presName="gear2srcNode" presStyleLbl="node1" presStyleIdx="1" presStyleCnt="3"/>
      <dgm:spPr/>
    </dgm:pt>
    <dgm:pt modelId="{C893145E-CBF2-BE4A-94E5-374E351809F9}" type="pres">
      <dgm:prSet presAssocID="{C50CCC80-E224-8642-876F-D75BC312F331}" presName="gear2dstNode" presStyleLbl="node1" presStyleIdx="1" presStyleCnt="3"/>
      <dgm:spPr/>
    </dgm:pt>
    <dgm:pt modelId="{08859978-8B42-F144-8988-0A072ED127BF}" type="pres">
      <dgm:prSet presAssocID="{C50CCC80-E224-8642-876F-D75BC312F331}" presName="gear2ch" presStyleLbl="fgAcc1" presStyleIdx="1" presStyleCnt="3" custScaleX="117990" custScaleY="106073" custLinFactNeighborX="-44288" custLinFactNeighborY="11453">
        <dgm:presLayoutVars>
          <dgm:chMax val="0"/>
          <dgm:bulletEnabled val="1"/>
        </dgm:presLayoutVars>
      </dgm:prSet>
      <dgm:spPr/>
    </dgm:pt>
    <dgm:pt modelId="{9CE76AAD-7889-984A-8133-E6903400FB4D}" type="pres">
      <dgm:prSet presAssocID="{4612ABB3-0ABB-FB40-8A25-64A022D5CCF8}" presName="gear3" presStyleLbl="node1" presStyleIdx="2" presStyleCnt="3" custLinFactNeighborX="-3755" custLinFactNeighborY="-9938"/>
      <dgm:spPr/>
    </dgm:pt>
    <dgm:pt modelId="{23E4E408-89E4-7C4C-9FC2-83C119C1DCA4}" type="pres">
      <dgm:prSet presAssocID="{4612ABB3-0ABB-FB40-8A25-64A022D5CCF8}" presName="gear3tx" presStyleLbl="node1" presStyleIdx="2" presStyleCnt="3">
        <dgm:presLayoutVars>
          <dgm:chMax val="1"/>
          <dgm:bulletEnabled val="1"/>
        </dgm:presLayoutVars>
      </dgm:prSet>
      <dgm:spPr/>
    </dgm:pt>
    <dgm:pt modelId="{27C03062-E618-DB48-A3DA-A443B56B6F1B}" type="pres">
      <dgm:prSet presAssocID="{4612ABB3-0ABB-FB40-8A25-64A022D5CCF8}" presName="gear3srcNode" presStyleLbl="node1" presStyleIdx="2" presStyleCnt="3"/>
      <dgm:spPr/>
    </dgm:pt>
    <dgm:pt modelId="{04AA6F25-6438-2445-AE25-15155EDC097F}" type="pres">
      <dgm:prSet presAssocID="{4612ABB3-0ABB-FB40-8A25-64A022D5CCF8}" presName="gear3dstNode" presStyleLbl="node1" presStyleIdx="2" presStyleCnt="3"/>
      <dgm:spPr/>
    </dgm:pt>
    <dgm:pt modelId="{79E70714-F408-A241-88C6-23258C7962A7}" type="pres">
      <dgm:prSet presAssocID="{4612ABB3-0ABB-FB40-8A25-64A022D5CCF8}" presName="gear3ch" presStyleLbl="fgAcc1" presStyleIdx="2" presStyleCnt="3" custScaleX="99488" custScaleY="75766" custLinFactNeighborX="24264" custLinFactNeighborY="-55413">
        <dgm:presLayoutVars>
          <dgm:chMax val="0"/>
          <dgm:bulletEnabled val="1"/>
        </dgm:presLayoutVars>
      </dgm:prSet>
      <dgm:spPr/>
    </dgm:pt>
    <dgm:pt modelId="{67FCC97C-B7FE-8145-8D4B-EECB71FB8EDA}" type="pres">
      <dgm:prSet presAssocID="{81F05FCF-6483-5F42-A865-A7C3BF4A2B53}" presName="connector1" presStyleLbl="sibTrans2D1" presStyleIdx="0" presStyleCnt="3"/>
      <dgm:spPr/>
    </dgm:pt>
    <dgm:pt modelId="{F7CF352A-4F52-344A-B84B-83E6EAAB3E34}" type="pres">
      <dgm:prSet presAssocID="{72319A51-CD82-D145-8FD5-3CAD2C08606C}" presName="connector2" presStyleLbl="sibTrans2D1" presStyleIdx="1" presStyleCnt="3" custAng="856457" custLinFactNeighborX="-15836" custLinFactNeighborY="-286"/>
      <dgm:spPr/>
    </dgm:pt>
    <dgm:pt modelId="{DDCEE527-D6E2-7947-98E2-D15A66B7DE41}" type="pres">
      <dgm:prSet presAssocID="{43EEEE15-DC5F-7F4C-9357-AAD7572FA221}" presName="connector3" presStyleLbl="sibTrans2D1" presStyleIdx="2" presStyleCnt="3"/>
      <dgm:spPr/>
    </dgm:pt>
  </dgm:ptLst>
  <dgm:cxnLst>
    <dgm:cxn modelId="{62106605-6EA4-144B-9FDC-F401C18EF696}" type="presOf" srcId="{4612ABB3-0ABB-FB40-8A25-64A022D5CCF8}" destId="{27C03062-E618-DB48-A3DA-A443B56B6F1B}" srcOrd="2" destOrd="0" presId="urn:microsoft.com/office/officeart/2005/8/layout/gear1"/>
    <dgm:cxn modelId="{3329AB08-82F5-904A-B6A4-314AB996450D}" type="presOf" srcId="{B5AAA7A5-F2FA-B54E-88A0-408E9198E618}" destId="{D49B404C-D242-AE42-A037-B576F027BDB2}" srcOrd="0" destOrd="1" presId="urn:microsoft.com/office/officeart/2005/8/layout/gear1"/>
    <dgm:cxn modelId="{A5BCB609-608E-F94C-A418-7A4B1ED3106D}" type="presOf" srcId="{D60C425C-A335-5C43-983D-88BDB66A8707}" destId="{08859978-8B42-F144-8988-0A072ED127BF}" srcOrd="0" destOrd="1" presId="urn:microsoft.com/office/officeart/2005/8/layout/gear1"/>
    <dgm:cxn modelId="{85E6260C-C8E3-734D-A4AC-43257185DFF1}" type="presOf" srcId="{7580B139-1C5A-4649-BAF4-F10E4263F609}" destId="{D49B404C-D242-AE42-A037-B576F027BDB2}" srcOrd="0" destOrd="0" presId="urn:microsoft.com/office/officeart/2005/8/layout/gear1"/>
    <dgm:cxn modelId="{BA7ADD0D-D37A-EB43-96BA-7D40C4A0AF25}" type="presOf" srcId="{C3488F2E-FABD-1843-B931-AC448254F891}" destId="{08859978-8B42-F144-8988-0A072ED127BF}" srcOrd="0" destOrd="0" presId="urn:microsoft.com/office/officeart/2005/8/layout/gear1"/>
    <dgm:cxn modelId="{83E4261C-A1AE-164F-B649-7ECCE7F58093}" type="presOf" srcId="{B570D895-833B-DD46-8D91-15100E5F4611}" destId="{184F9CE8-F187-9E43-B2E1-0D35D571C548}" srcOrd="1" destOrd="0" presId="urn:microsoft.com/office/officeart/2005/8/layout/gear1"/>
    <dgm:cxn modelId="{0864BA23-EA99-9143-B3E3-F6E900ECA2F9}" srcId="{C50CCC80-E224-8642-876F-D75BC312F331}" destId="{BF22972C-CD83-7644-9348-4CF7F2413AA9}" srcOrd="2" destOrd="0" parTransId="{0B295ED1-BD0F-084D-8B51-6314F7618F94}" sibTransId="{5D602953-44A1-E84B-8D1F-B9AF2C781314}"/>
    <dgm:cxn modelId="{D9D27424-3F76-6142-A468-2C75F68290E2}" srcId="{58B3CE7F-470A-DE4D-8495-90DB208ED382}" destId="{4612ABB3-0ABB-FB40-8A25-64A022D5CCF8}" srcOrd="2" destOrd="0" parTransId="{7DA54B7B-DBB5-F245-A955-6CF93175F455}" sibTransId="{43EEEE15-DC5F-7F4C-9357-AAD7572FA221}"/>
    <dgm:cxn modelId="{305ADD24-E67B-A949-87B3-4E6B8614BAA4}" type="presOf" srcId="{4612ABB3-0ABB-FB40-8A25-64A022D5CCF8}" destId="{9CE76AAD-7889-984A-8133-E6903400FB4D}" srcOrd="0" destOrd="0" presId="urn:microsoft.com/office/officeart/2005/8/layout/gear1"/>
    <dgm:cxn modelId="{3FC3312A-32B3-8647-8D09-847B922E4D50}" type="presOf" srcId="{A92DC428-349E-174C-966E-7DC3B5B4E71B}" destId="{79E70714-F408-A241-88C6-23258C7962A7}" srcOrd="0" destOrd="1" presId="urn:microsoft.com/office/officeart/2005/8/layout/gear1"/>
    <dgm:cxn modelId="{C81A5E41-51E6-7446-B2F3-9587581C926C}" type="presOf" srcId="{4612ABB3-0ABB-FB40-8A25-64A022D5CCF8}" destId="{04AA6F25-6438-2445-AE25-15155EDC097F}" srcOrd="3" destOrd="0" presId="urn:microsoft.com/office/officeart/2005/8/layout/gear1"/>
    <dgm:cxn modelId="{8CA44750-569F-8F41-A82A-83BBA6481DDD}" type="presOf" srcId="{4612ABB3-0ABB-FB40-8A25-64A022D5CCF8}" destId="{23E4E408-89E4-7C4C-9FC2-83C119C1DCA4}" srcOrd="1" destOrd="0" presId="urn:microsoft.com/office/officeart/2005/8/layout/gear1"/>
    <dgm:cxn modelId="{474E3D7B-B5D3-CC4A-9561-3CB54BF7B49D}" type="presOf" srcId="{C50CCC80-E224-8642-876F-D75BC312F331}" destId="{A20BDDCA-9F51-624F-BCF0-845C7B01290F}" srcOrd="0" destOrd="0" presId="urn:microsoft.com/office/officeart/2005/8/layout/gear1"/>
    <dgm:cxn modelId="{40E3F27D-A93C-FA4C-9B25-0D36916FC45C}" type="presOf" srcId="{C50CCC80-E224-8642-876F-D75BC312F331}" destId="{C893145E-CBF2-BE4A-94E5-374E351809F9}" srcOrd="2" destOrd="0" presId="urn:microsoft.com/office/officeart/2005/8/layout/gear1"/>
    <dgm:cxn modelId="{CAC31C7E-F7FE-BE4B-A833-8A88FA09785B}" type="presOf" srcId="{B570D895-833B-DD46-8D91-15100E5F4611}" destId="{3E252C19-6835-2149-BEA4-DE7FBF34DC19}" srcOrd="0" destOrd="0" presId="urn:microsoft.com/office/officeart/2005/8/layout/gear1"/>
    <dgm:cxn modelId="{6E777087-CE0C-3F4B-AB83-2334AF997438}" srcId="{58B3CE7F-470A-DE4D-8495-90DB208ED382}" destId="{C50CCC80-E224-8642-876F-D75BC312F331}" srcOrd="1" destOrd="0" parTransId="{87C9564C-E55C-8340-8A2B-A0178D92CF2A}" sibTransId="{72319A51-CD82-D145-8FD5-3CAD2C08606C}"/>
    <dgm:cxn modelId="{743D548C-E084-E449-8748-9E4E0119F4CE}" srcId="{C50CCC80-E224-8642-876F-D75BC312F331}" destId="{C3488F2E-FABD-1843-B931-AC448254F891}" srcOrd="0" destOrd="0" parTransId="{55F71AC7-10EE-D643-8581-D6B4537CA37A}" sibTransId="{2996DB02-868F-0A43-9215-53AFAE9F9292}"/>
    <dgm:cxn modelId="{108EDE95-488A-E147-BF22-758DDA79ECBA}" srcId="{C50CCC80-E224-8642-876F-D75BC312F331}" destId="{D60C425C-A335-5C43-983D-88BDB66A8707}" srcOrd="1" destOrd="0" parTransId="{BEB3F36D-258F-6045-A6DA-4651E6E20B50}" sibTransId="{80C3C9F6-BB14-AB4D-9DB3-8747D3D16DA0}"/>
    <dgm:cxn modelId="{2A911D9A-0A88-5B48-897F-1ABD04612D3E}" type="presOf" srcId="{704232B1-4458-0149-ABEB-B8BE90A24D66}" destId="{79E70714-F408-A241-88C6-23258C7962A7}" srcOrd="0" destOrd="0" presId="urn:microsoft.com/office/officeart/2005/8/layout/gear1"/>
    <dgm:cxn modelId="{49A33BBD-5955-FD43-9416-F8905FB04974}" srcId="{4612ABB3-0ABB-FB40-8A25-64A022D5CCF8}" destId="{A92DC428-349E-174C-966E-7DC3B5B4E71B}" srcOrd="1" destOrd="0" parTransId="{5C7B43C1-2502-AC43-BBEC-237FE017C98F}" sibTransId="{CB147DA0-F253-114A-8166-1F3249DEA4FE}"/>
    <dgm:cxn modelId="{08A3D5C0-A0E7-8542-9C25-C731712C06A4}" type="presOf" srcId="{72319A51-CD82-D145-8FD5-3CAD2C08606C}" destId="{F7CF352A-4F52-344A-B84B-83E6EAAB3E34}" srcOrd="0" destOrd="0" presId="urn:microsoft.com/office/officeart/2005/8/layout/gear1"/>
    <dgm:cxn modelId="{0B2E1CC1-638B-414D-BEFD-5B76275B4748}" type="presOf" srcId="{58B3CE7F-470A-DE4D-8495-90DB208ED382}" destId="{E0B8D37F-C4C4-7D46-A3C7-68321FCF7624}" srcOrd="0" destOrd="0" presId="urn:microsoft.com/office/officeart/2005/8/layout/gear1"/>
    <dgm:cxn modelId="{73CDDFC2-4BAB-E54F-8FF1-9473D7254272}" srcId="{B570D895-833B-DD46-8D91-15100E5F4611}" destId="{B5AAA7A5-F2FA-B54E-88A0-408E9198E618}" srcOrd="1" destOrd="0" parTransId="{47D25F2B-B6F3-9C45-B48C-2C025AE9FD6F}" sibTransId="{7182CE04-3040-FF47-8697-B918F876CC4B}"/>
    <dgm:cxn modelId="{5ED047C4-56AF-B54D-ACB5-1DD4787E1EB6}" srcId="{58B3CE7F-470A-DE4D-8495-90DB208ED382}" destId="{F5FA1602-D0EE-1447-9EB5-5379E8C65B4E}" srcOrd="3" destOrd="0" parTransId="{2386CAC8-1027-DD4D-8E70-AD5779117BC6}" sibTransId="{AAEF583B-BA93-564D-AC40-0467E4D8FA8A}"/>
    <dgm:cxn modelId="{C0ED11C7-61B9-6F4F-B8CA-C1688B6F0867}" type="presOf" srcId="{BF22972C-CD83-7644-9348-4CF7F2413AA9}" destId="{08859978-8B42-F144-8988-0A072ED127BF}" srcOrd="0" destOrd="2" presId="urn:microsoft.com/office/officeart/2005/8/layout/gear1"/>
    <dgm:cxn modelId="{54CFEDC8-F5A4-CF42-ACB3-E65C3F5DF5F2}" srcId="{58B3CE7F-470A-DE4D-8495-90DB208ED382}" destId="{B570D895-833B-DD46-8D91-15100E5F4611}" srcOrd="0" destOrd="0" parTransId="{5B33F2D2-2B3F-DC47-BD72-18A10575F0BB}" sibTransId="{81F05FCF-6483-5F42-A865-A7C3BF4A2B53}"/>
    <dgm:cxn modelId="{68D76ACF-8BF1-ED4F-8D19-82629FAE51A4}" srcId="{4612ABB3-0ABB-FB40-8A25-64A022D5CCF8}" destId="{704232B1-4458-0149-ABEB-B8BE90A24D66}" srcOrd="0" destOrd="0" parTransId="{5D3B0D37-D27F-B245-89D4-A0A68FE0245E}" sibTransId="{5526D24A-D001-D446-BCF3-A6D51D001FB7}"/>
    <dgm:cxn modelId="{3680DBE2-4F8B-B246-B929-536F6AD7048C}" type="presOf" srcId="{43EEEE15-DC5F-7F4C-9357-AAD7572FA221}" destId="{DDCEE527-D6E2-7947-98E2-D15A66B7DE41}" srcOrd="0" destOrd="0" presId="urn:microsoft.com/office/officeart/2005/8/layout/gear1"/>
    <dgm:cxn modelId="{15B4DBE8-70AB-434E-B4B2-D7DFDAB31D66}" srcId="{B570D895-833B-DD46-8D91-15100E5F4611}" destId="{7580B139-1C5A-4649-BAF4-F10E4263F609}" srcOrd="0" destOrd="0" parTransId="{2216D33E-48F7-D14F-94DA-C0E0A463D155}" sibTransId="{87937A42-61FA-3F4A-8A65-DA05E1B6ABE3}"/>
    <dgm:cxn modelId="{B49F88EC-0CC3-7443-95F5-5A9FD08CA540}" type="presOf" srcId="{81F05FCF-6483-5F42-A865-A7C3BF4A2B53}" destId="{67FCC97C-B7FE-8145-8D4B-EECB71FB8EDA}" srcOrd="0" destOrd="0" presId="urn:microsoft.com/office/officeart/2005/8/layout/gear1"/>
    <dgm:cxn modelId="{4F52AFF8-F776-484E-8CF9-9D9A5F8B0B34}" type="presOf" srcId="{C50CCC80-E224-8642-876F-D75BC312F331}" destId="{C489A763-E92C-F042-870B-9126B14CB742}" srcOrd="1" destOrd="0" presId="urn:microsoft.com/office/officeart/2005/8/layout/gear1"/>
    <dgm:cxn modelId="{359F70FD-4884-1A43-A6FD-03CD1077C6C4}" type="presOf" srcId="{B570D895-833B-DD46-8D91-15100E5F4611}" destId="{52E0384F-4D28-254C-A8E5-12339B60875B}" srcOrd="2" destOrd="0" presId="urn:microsoft.com/office/officeart/2005/8/layout/gear1"/>
    <dgm:cxn modelId="{5793993E-1ECA-EE44-BEB0-D3119D378F62}" type="presParOf" srcId="{E0B8D37F-C4C4-7D46-A3C7-68321FCF7624}" destId="{3E252C19-6835-2149-BEA4-DE7FBF34DC19}" srcOrd="0" destOrd="0" presId="urn:microsoft.com/office/officeart/2005/8/layout/gear1"/>
    <dgm:cxn modelId="{3611186B-7723-1A4D-8E62-4812EF6D3498}" type="presParOf" srcId="{E0B8D37F-C4C4-7D46-A3C7-68321FCF7624}" destId="{184F9CE8-F187-9E43-B2E1-0D35D571C548}" srcOrd="1" destOrd="0" presId="urn:microsoft.com/office/officeart/2005/8/layout/gear1"/>
    <dgm:cxn modelId="{90E1A1EB-8399-1645-84D7-06F4B779A179}" type="presParOf" srcId="{E0B8D37F-C4C4-7D46-A3C7-68321FCF7624}" destId="{52E0384F-4D28-254C-A8E5-12339B60875B}" srcOrd="2" destOrd="0" presId="urn:microsoft.com/office/officeart/2005/8/layout/gear1"/>
    <dgm:cxn modelId="{BDD755DB-BBE1-4841-BE49-62EE1EB1D966}" type="presParOf" srcId="{E0B8D37F-C4C4-7D46-A3C7-68321FCF7624}" destId="{D49B404C-D242-AE42-A037-B576F027BDB2}" srcOrd="3" destOrd="0" presId="urn:microsoft.com/office/officeart/2005/8/layout/gear1"/>
    <dgm:cxn modelId="{BA950427-F189-6646-9E4D-546CF22C7B5B}" type="presParOf" srcId="{E0B8D37F-C4C4-7D46-A3C7-68321FCF7624}" destId="{A20BDDCA-9F51-624F-BCF0-845C7B01290F}" srcOrd="4" destOrd="0" presId="urn:microsoft.com/office/officeart/2005/8/layout/gear1"/>
    <dgm:cxn modelId="{9255618E-1FD1-054F-989C-8D08A25ADDFF}" type="presParOf" srcId="{E0B8D37F-C4C4-7D46-A3C7-68321FCF7624}" destId="{C489A763-E92C-F042-870B-9126B14CB742}" srcOrd="5" destOrd="0" presId="urn:microsoft.com/office/officeart/2005/8/layout/gear1"/>
    <dgm:cxn modelId="{AC7F8E96-45A3-0A4A-84AC-8EF8888CCCA5}" type="presParOf" srcId="{E0B8D37F-C4C4-7D46-A3C7-68321FCF7624}" destId="{C893145E-CBF2-BE4A-94E5-374E351809F9}" srcOrd="6" destOrd="0" presId="urn:microsoft.com/office/officeart/2005/8/layout/gear1"/>
    <dgm:cxn modelId="{505D1607-EF88-B346-9F8B-05916DB745ED}" type="presParOf" srcId="{E0B8D37F-C4C4-7D46-A3C7-68321FCF7624}" destId="{08859978-8B42-F144-8988-0A072ED127BF}" srcOrd="7" destOrd="0" presId="urn:microsoft.com/office/officeart/2005/8/layout/gear1"/>
    <dgm:cxn modelId="{251CE5D9-DEE7-184A-B496-574DF51AC4A3}" type="presParOf" srcId="{E0B8D37F-C4C4-7D46-A3C7-68321FCF7624}" destId="{9CE76AAD-7889-984A-8133-E6903400FB4D}" srcOrd="8" destOrd="0" presId="urn:microsoft.com/office/officeart/2005/8/layout/gear1"/>
    <dgm:cxn modelId="{7A8220FF-72F6-EB4A-8B95-A45D769D3512}" type="presParOf" srcId="{E0B8D37F-C4C4-7D46-A3C7-68321FCF7624}" destId="{23E4E408-89E4-7C4C-9FC2-83C119C1DCA4}" srcOrd="9" destOrd="0" presId="urn:microsoft.com/office/officeart/2005/8/layout/gear1"/>
    <dgm:cxn modelId="{5E3BF54C-DF6C-F049-90D7-90E63578B735}" type="presParOf" srcId="{E0B8D37F-C4C4-7D46-A3C7-68321FCF7624}" destId="{27C03062-E618-DB48-A3DA-A443B56B6F1B}" srcOrd="10" destOrd="0" presId="urn:microsoft.com/office/officeart/2005/8/layout/gear1"/>
    <dgm:cxn modelId="{90F22F86-8E52-7C49-BAF3-043668E604CA}" type="presParOf" srcId="{E0B8D37F-C4C4-7D46-A3C7-68321FCF7624}" destId="{04AA6F25-6438-2445-AE25-15155EDC097F}" srcOrd="11" destOrd="0" presId="urn:microsoft.com/office/officeart/2005/8/layout/gear1"/>
    <dgm:cxn modelId="{BCAA9E92-B805-674E-A5FC-CEB171005746}" type="presParOf" srcId="{E0B8D37F-C4C4-7D46-A3C7-68321FCF7624}" destId="{79E70714-F408-A241-88C6-23258C7962A7}" srcOrd="12" destOrd="0" presId="urn:microsoft.com/office/officeart/2005/8/layout/gear1"/>
    <dgm:cxn modelId="{3D8A27C3-4BEA-F64E-AF5D-72FD2F5C0F40}" type="presParOf" srcId="{E0B8D37F-C4C4-7D46-A3C7-68321FCF7624}" destId="{67FCC97C-B7FE-8145-8D4B-EECB71FB8EDA}" srcOrd="13" destOrd="0" presId="urn:microsoft.com/office/officeart/2005/8/layout/gear1"/>
    <dgm:cxn modelId="{F1EC7A35-4F6C-5640-8CD1-EC5071EB8941}" type="presParOf" srcId="{E0B8D37F-C4C4-7D46-A3C7-68321FCF7624}" destId="{F7CF352A-4F52-344A-B84B-83E6EAAB3E34}" srcOrd="14" destOrd="0" presId="urn:microsoft.com/office/officeart/2005/8/layout/gear1"/>
    <dgm:cxn modelId="{7E91B6E8-0829-614C-8F93-02F84D456B8E}" type="presParOf" srcId="{E0B8D37F-C4C4-7D46-A3C7-68321FCF7624}" destId="{DDCEE527-D6E2-7947-98E2-D15A66B7DE41}"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52C19-6835-2149-BEA4-DE7FBF34DC19}">
      <dsp:nvSpPr>
        <dsp:cNvPr id="0" name=""/>
        <dsp:cNvSpPr/>
      </dsp:nvSpPr>
      <dsp:spPr>
        <a:xfrm>
          <a:off x="5768064" y="4182737"/>
          <a:ext cx="5408437" cy="5112234"/>
        </a:xfrm>
        <a:prstGeom prst="gear9">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i="0" kern="1200" dirty="0"/>
            <a:t>No child is denied treatment based on race, religion, or a family's ability to pay.</a:t>
          </a:r>
          <a:endParaRPr lang="en-US" sz="2800" kern="1200" dirty="0"/>
        </a:p>
      </dsp:txBody>
      <dsp:txXfrm>
        <a:off x="6833263" y="5380253"/>
        <a:ext cx="3278039" cy="2627794"/>
      </dsp:txXfrm>
    </dsp:sp>
    <dsp:sp modelId="{D49B404C-D242-AE42-A037-B576F027BDB2}">
      <dsp:nvSpPr>
        <dsp:cNvPr id="0" name=""/>
        <dsp:cNvSpPr/>
      </dsp:nvSpPr>
      <dsp:spPr>
        <a:xfrm>
          <a:off x="1908938" y="7845116"/>
          <a:ext cx="5401842" cy="13072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Advance cures and prevention for pediatric catastrophic diseases through research and treatment.</a:t>
          </a:r>
          <a:endParaRPr lang="en-US" sz="1300" kern="1200" dirty="0"/>
        </a:p>
        <a:p>
          <a:pPr marL="171450" lvl="1" indent="-171450" algn="l" defTabSz="800100">
            <a:lnSpc>
              <a:spcPct val="90000"/>
            </a:lnSpc>
            <a:spcBef>
              <a:spcPct val="0"/>
            </a:spcBef>
            <a:spcAft>
              <a:spcPct val="15000"/>
            </a:spcAft>
            <a:buChar char="•"/>
          </a:pPr>
          <a:r>
            <a:rPr lang="en-US" sz="1800" b="0" i="0" kern="1200" dirty="0"/>
            <a:t>Share groundbreaking discoveries and research.</a:t>
          </a:r>
          <a:endParaRPr lang="en-US" sz="1800" kern="1200" dirty="0"/>
        </a:p>
      </dsp:txBody>
      <dsp:txXfrm>
        <a:off x="1947227" y="7883405"/>
        <a:ext cx="5325264" cy="1230697"/>
      </dsp:txXfrm>
    </dsp:sp>
    <dsp:sp modelId="{A20BDDCA-9F51-624F-BCF0-845C7B01290F}">
      <dsp:nvSpPr>
        <dsp:cNvPr id="0" name=""/>
        <dsp:cNvSpPr/>
      </dsp:nvSpPr>
      <dsp:spPr>
        <a:xfrm>
          <a:off x="2364538" y="2799162"/>
          <a:ext cx="3978285" cy="3836369"/>
        </a:xfrm>
        <a:prstGeom prst="gear6">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Be respectful and graceful</a:t>
          </a:r>
        </a:p>
      </dsp:txBody>
      <dsp:txXfrm>
        <a:off x="3350985" y="3770817"/>
        <a:ext cx="2005391" cy="1893059"/>
      </dsp:txXfrm>
    </dsp:sp>
    <dsp:sp modelId="{08859978-8B42-F144-8988-0A072ED127BF}">
      <dsp:nvSpPr>
        <dsp:cNvPr id="0" name=""/>
        <dsp:cNvSpPr/>
      </dsp:nvSpPr>
      <dsp:spPr>
        <a:xfrm>
          <a:off x="4" y="5555369"/>
          <a:ext cx="3838498" cy="2070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Gracefully accept constructive criticism.</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Focus on what is best for the community.</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Show courtesy and respect towards other community members.</a:t>
          </a:r>
          <a:endParaRPr lang="en-US" sz="1800" kern="1200" dirty="0"/>
        </a:p>
      </dsp:txBody>
      <dsp:txXfrm>
        <a:off x="60646" y="5616011"/>
        <a:ext cx="3717214" cy="1949201"/>
      </dsp:txXfrm>
    </dsp:sp>
    <dsp:sp modelId="{9CE76AAD-7889-984A-8133-E6903400FB4D}">
      <dsp:nvSpPr>
        <dsp:cNvPr id="0" name=""/>
        <dsp:cNvSpPr/>
      </dsp:nvSpPr>
      <dsp:spPr>
        <a:xfrm rot="20700000">
          <a:off x="4856695" y="409358"/>
          <a:ext cx="3642870" cy="3642870"/>
        </a:xfrm>
        <a:prstGeom prst="gear6">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Welcoming and inclusive </a:t>
          </a:r>
        </a:p>
      </dsp:txBody>
      <dsp:txXfrm rot="-20700000">
        <a:off x="5655683" y="1208346"/>
        <a:ext cx="2044893" cy="2044893"/>
      </dsp:txXfrm>
    </dsp:sp>
    <dsp:sp modelId="{79E70714-F408-A241-88C6-23258C7962A7}">
      <dsp:nvSpPr>
        <dsp:cNvPr id="0" name=""/>
        <dsp:cNvSpPr/>
      </dsp:nvSpPr>
      <dsp:spPr>
        <a:xfrm>
          <a:off x="8572855" y="363232"/>
          <a:ext cx="3236583" cy="14789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Value and respect everyone’s viewpoints and experiences. </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Use welcoming and inclusive language.</a:t>
          </a:r>
          <a:endParaRPr lang="en-US" sz="1800" kern="1200" dirty="0"/>
        </a:p>
      </dsp:txBody>
      <dsp:txXfrm>
        <a:off x="8616171" y="406548"/>
        <a:ext cx="3149951" cy="1392277"/>
      </dsp:txXfrm>
    </dsp:sp>
    <dsp:sp modelId="{67FCC97C-B7FE-8145-8D4B-EECB71FB8EDA}">
      <dsp:nvSpPr>
        <dsp:cNvPr id="0" name=""/>
        <dsp:cNvSpPr/>
      </dsp:nvSpPr>
      <dsp:spPr>
        <a:xfrm>
          <a:off x="5581777" y="3377465"/>
          <a:ext cx="6543660" cy="6543660"/>
        </a:xfrm>
        <a:prstGeom prst="circularArrow">
          <a:avLst>
            <a:gd name="adj1" fmla="val 4688"/>
            <a:gd name="adj2" fmla="val 299029"/>
            <a:gd name="adj3" fmla="val 2574733"/>
            <a:gd name="adj4" fmla="val 15740428"/>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CF352A-4F52-344A-B84B-83E6EAAB3E34}">
      <dsp:nvSpPr>
        <dsp:cNvPr id="0" name=""/>
        <dsp:cNvSpPr/>
      </dsp:nvSpPr>
      <dsp:spPr>
        <a:xfrm rot="856457">
          <a:off x="1530423" y="2116253"/>
          <a:ext cx="4754378" cy="475437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EE527-D6E2-7947-98E2-D15A66B7DE41}">
      <dsp:nvSpPr>
        <dsp:cNvPr id="0" name=""/>
        <dsp:cNvSpPr/>
      </dsp:nvSpPr>
      <dsp:spPr>
        <a:xfrm>
          <a:off x="4181594" y="-410457"/>
          <a:ext cx="5126177" cy="51261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10/28/24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10/28/24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032099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material can be found at our GitHub under the ‘Trainings’ repository.</a:t>
            </a:r>
          </a:p>
        </p:txBody>
      </p:sp>
      <p:sp>
        <p:nvSpPr>
          <p:cNvPr id="4" name="Date Placeholder 3"/>
          <p:cNvSpPr>
            <a:spLocks noGrp="1"/>
          </p:cNvSpPr>
          <p:nvPr>
            <p:ph type="dt" idx="1"/>
          </p:nvPr>
        </p:nvSpPr>
        <p:spPr/>
        <p:txBody>
          <a:bodyPr/>
          <a:lstStyle/>
          <a:p>
            <a:fld id="{BE2C213F-D78F-5148-ACD8-F60E89228165}" type="datetime1">
              <a:rPr lang="en-US" smtClean="0"/>
              <a:t>10/28/24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2053192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i="0" dirty="0">
                <a:solidFill>
                  <a:srgbClr val="E8E8E8"/>
                </a:solidFill>
                <a:effectLst/>
                <a:latin typeface="Google Sans"/>
              </a:rPr>
              <a:t>Our mission is </a:t>
            </a:r>
            <a:r>
              <a:rPr lang="en-US" b="0" i="0" dirty="0">
                <a:solidFill>
                  <a:srgbClr val="FFFFFF"/>
                </a:solidFill>
                <a:effectLst/>
                <a:latin typeface="Google Sans"/>
              </a:rPr>
              <a:t>to improve the survival rates of children with cancer and other catastrophic diseases, worldwide,</a:t>
            </a:r>
          </a:p>
          <a:p>
            <a:pPr>
              <a:lnSpc>
                <a:spcPct val="150000"/>
              </a:lnSpc>
            </a:pPr>
            <a:endParaRPr lang="en-US" b="0" i="0" dirty="0">
              <a:solidFill>
                <a:srgbClr val="FFFFFF"/>
              </a:solidFill>
              <a:effectLst/>
              <a:latin typeface="Google Sans"/>
            </a:endParaRPr>
          </a:p>
          <a:p>
            <a:pPr>
              <a:lnSpc>
                <a:spcPct val="150000"/>
              </a:lnSpc>
            </a:pPr>
            <a:endParaRPr lang="en-US" b="0" i="0" dirty="0">
              <a:solidFill>
                <a:srgbClr val="FFFFFF"/>
              </a:solidFill>
              <a:effectLst/>
              <a:latin typeface="Google Sans"/>
            </a:endParaRPr>
          </a:p>
          <a:p>
            <a:pPr>
              <a:lnSpc>
                <a:spcPct val="150000"/>
              </a:lnSpc>
            </a:pPr>
            <a:endParaRPr lang="en-US" b="0" i="0" dirty="0">
              <a:solidFill>
                <a:srgbClr val="FFFFFF"/>
              </a:solidFill>
              <a:effectLst/>
              <a:latin typeface="Google Sans"/>
            </a:endParaRPr>
          </a:p>
          <a:p>
            <a:pPr>
              <a:lnSpc>
                <a:spcPct val="150000"/>
              </a:lnSpc>
            </a:pPr>
            <a:r>
              <a:rPr lang="en-US" b="0" i="0" dirty="0">
                <a:solidFill>
                  <a:srgbClr val="FFFFFF"/>
                </a:solidFill>
                <a:effectLst/>
                <a:latin typeface="Google Sans"/>
              </a:rPr>
              <a:t> through the sharing of knowledge, technology and organizational skills</a:t>
            </a:r>
            <a:r>
              <a:rPr lang="en-US" b="0" i="0" dirty="0">
                <a:solidFill>
                  <a:srgbClr val="E8E8E8"/>
                </a:solidFill>
                <a:effectLst/>
                <a:latin typeface="Google Sans"/>
              </a:rPr>
              <a:t>. Our vision is that every child diagnosed with cancer or another catastrophic disease has access to quality care and treatment.</a:t>
            </a:r>
          </a:p>
          <a:p>
            <a:pPr>
              <a:lnSpc>
                <a:spcPct val="150000"/>
              </a:lnSpc>
            </a:pPr>
            <a:endParaRPr lang="en-US" sz="1800" b="0" i="0" dirty="0">
              <a:solidFill>
                <a:srgbClr val="E8E8E8"/>
              </a:solidFill>
              <a:effectLst/>
              <a:latin typeface="Google Sans"/>
            </a:endParaRPr>
          </a:p>
          <a:p>
            <a:pPr>
              <a:lnSpc>
                <a:spcPct val="150000"/>
              </a:lnSpc>
            </a:pPr>
            <a:r>
              <a:rPr lang="en-US" sz="1800" dirty="0"/>
              <a:t>Appropriate behavior includes but is not limited to:</a:t>
            </a:r>
            <a:endParaRPr lang="en-US" sz="1800" b="0" dirty="0">
              <a:effectLst/>
            </a:endParaRP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a:t>
            </a:fld>
            <a:endParaRPr lang="en-US"/>
          </a:p>
        </p:txBody>
      </p:sp>
    </p:spTree>
    <p:extLst>
      <p:ext uri="{BB962C8B-B14F-4D97-AF65-F5344CB8AC3E}">
        <p14:creationId xmlns:p14="http://schemas.microsoft.com/office/powerpoint/2010/main" val="2832725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idx="1"/>
          </p:nvPr>
        </p:nvSpPr>
        <p:spPr/>
        <p:txBody>
          <a:bodyPr/>
          <a:lstStyle/>
          <a:p>
            <a:fld id="{BE2C213F-D78F-5148-ACD8-F60E89228165}" type="datetime1">
              <a:rPr lang="en-US" smtClean="0"/>
              <a:t>10/28/24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My personal journey with reproducibility and appreciating its great power has been started and challenged</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1128746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2233316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idx="1"/>
          </p:nvPr>
        </p:nvSpPr>
        <p:spPr/>
        <p:txBody>
          <a:bodyPr/>
          <a:lstStyle/>
          <a:p>
            <a:fld id="{BE2C213F-D78F-5148-ACD8-F60E89228165}" type="datetime1">
              <a:rPr lang="en-US" smtClean="0"/>
              <a:t>10/28/24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3239640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3736208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5"/>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a:xfrm>
            <a:off x="45720" y="4163218"/>
            <a:ext cx="9873547" cy="1787526"/>
          </a:xfrm>
        </p:spPr>
        <p:txBody>
          <a:bodyPr>
            <a:noAutofit/>
          </a:bodyPr>
          <a:lstStyle/>
          <a:p>
            <a:pPr algn="ctr">
              <a:spcBef>
                <a:spcPts val="0"/>
              </a:spcBef>
            </a:pPr>
            <a:r>
              <a:rPr lang="en-US" sz="3600" dirty="0">
                <a:latin typeface="+mj-lt"/>
                <a:cs typeface="Calibri" panose="020F0502020204030204" pitchFamily="34" charset="0"/>
              </a:rPr>
              <a:t>Single cell RNA Seq Snap workflow (</a:t>
            </a:r>
            <a:r>
              <a:rPr lang="en-US" sz="3600" dirty="0" err="1">
                <a:latin typeface="+mj-lt"/>
                <a:cs typeface="Calibri" panose="020F0502020204030204" pitchFamily="34" charset="0"/>
              </a:rPr>
              <a:t>ScRNASeqSnap</a:t>
            </a:r>
            <a:r>
              <a:rPr lang="en-US" sz="3600" dirty="0">
                <a:latin typeface="+mj-lt"/>
                <a:cs typeface="Calibri" panose="020F0502020204030204" pitchFamily="34" charset="0"/>
              </a:rPr>
              <a:t>)</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sz="2000" dirty="0"/>
              <a:t>Antonia (Tonia) Chroni, PhD</a:t>
            </a:r>
          </a:p>
          <a:p>
            <a:r>
              <a:rPr lang="en-US" sz="2000" dirty="0"/>
              <a:t>Senior Bioinformatics Research Scientist</a:t>
            </a:r>
          </a:p>
          <a:p>
            <a:r>
              <a:rPr lang="en-US" sz="2000"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December </a:t>
            </a:r>
            <a:r>
              <a:rPr lang="en-US" dirty="0">
                <a:solidFill>
                  <a:srgbClr val="FF0000"/>
                </a:solidFill>
              </a:rPr>
              <a:t>XX</a:t>
            </a:r>
            <a:r>
              <a:rPr lang="en-US" dirty="0"/>
              <a:t>,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1026" name="Picture 2" descr="ScRNASeqSnap repository logo">
            <a:extLst>
              <a:ext uri="{FF2B5EF4-FFF2-40B4-BE49-F238E27FC236}">
                <a16:creationId xmlns:a16="http://schemas.microsoft.com/office/drawing/2014/main" id="{6D63E289-3514-0941-E715-2A6E1836A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728" y="3163704"/>
            <a:ext cx="7684472" cy="417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47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36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grpSp>
        <p:nvGrpSpPr>
          <p:cNvPr id="30" name="Group 29">
            <a:extLst>
              <a:ext uri="{FF2B5EF4-FFF2-40B4-BE49-F238E27FC236}">
                <a16:creationId xmlns:a16="http://schemas.microsoft.com/office/drawing/2014/main" id="{6346BDA0-3F41-A7EC-18B3-D3DB00C62D8F}"/>
              </a:ext>
            </a:extLst>
          </p:cNvPr>
          <p:cNvGrpSpPr/>
          <p:nvPr/>
        </p:nvGrpSpPr>
        <p:grpSpPr>
          <a:xfrm>
            <a:off x="2018408" y="6610903"/>
            <a:ext cx="14199461" cy="2363971"/>
            <a:chOff x="1954257" y="6932154"/>
            <a:chExt cx="14199461" cy="236397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65" y="6932154"/>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9562" y="8342018"/>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70714"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300053"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7723" y="6932154"/>
              <a:ext cx="191832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5"/>
            <a:srcRect l="710" r="787"/>
            <a:stretch/>
          </p:blipFill>
          <p:spPr>
            <a:xfrm>
              <a:off x="10583477" y="6932154"/>
              <a:ext cx="1415917" cy="1371600"/>
            </a:xfrm>
            <a:prstGeom prst="rect">
              <a:avLst/>
            </a:prstGeom>
          </p:spPr>
        </p:pic>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6"/>
            <a:stretch>
              <a:fillRect/>
            </a:stretch>
          </p:blipFill>
          <p:spPr>
            <a:xfrm>
              <a:off x="2979021" y="6932154"/>
              <a:ext cx="1371600" cy="1371600"/>
            </a:xfrm>
            <a:prstGeom prst="rect">
              <a:avLst/>
            </a:prstGeom>
          </p:spPr>
        </p:pic>
      </p:grpSp>
      <p:grpSp>
        <p:nvGrpSpPr>
          <p:cNvPr id="13" name="Group 12">
            <a:extLst>
              <a:ext uri="{FF2B5EF4-FFF2-40B4-BE49-F238E27FC236}">
                <a16:creationId xmlns:a16="http://schemas.microsoft.com/office/drawing/2014/main" id="{B9C8BC0B-D4D1-7735-729D-90DD2F0322B2}"/>
              </a:ext>
            </a:extLst>
          </p:cNvPr>
          <p:cNvGrpSpPr/>
          <p:nvPr/>
        </p:nvGrpSpPr>
        <p:grpSpPr>
          <a:xfrm>
            <a:off x="1150160" y="2570725"/>
            <a:ext cx="13200798" cy="3204432"/>
            <a:chOff x="1150160" y="2522599"/>
            <a:chExt cx="13200798" cy="3204432"/>
          </a:xfrm>
        </p:grpSpPr>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7"/>
            <a:stretch>
              <a:fillRect/>
            </a:stretch>
          </p:blipFill>
          <p:spPr>
            <a:xfrm>
              <a:off x="1150160" y="2522599"/>
              <a:ext cx="782259" cy="782259"/>
            </a:xfrm>
            <a:prstGeom prst="rect">
              <a:avLst/>
            </a:prstGeom>
          </p:spPr>
        </p:pic>
        <p:grpSp>
          <p:nvGrpSpPr>
            <p:cNvPr id="1027" name="Group 1026">
              <a:extLst>
                <a:ext uri="{FF2B5EF4-FFF2-40B4-BE49-F238E27FC236}">
                  <a16:creationId xmlns:a16="http://schemas.microsoft.com/office/drawing/2014/main" id="{99250CB1-6AB6-B4E6-F207-FE9981C75119}"/>
                </a:ext>
              </a:extLst>
            </p:cNvPr>
            <p:cNvGrpSpPr/>
            <p:nvPr/>
          </p:nvGrpSpPr>
          <p:grpSpPr>
            <a:xfrm>
              <a:off x="2857089" y="3348037"/>
              <a:ext cx="10850590" cy="2240209"/>
              <a:chOff x="2496665" y="3274499"/>
              <a:chExt cx="10850590" cy="2240209"/>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8">
                <a:alphaModFix/>
              </a:blip>
              <a:stretch>
                <a:fillRect/>
              </a:stretch>
            </p:blipFill>
            <p:spPr>
              <a:xfrm>
                <a:off x="3595240" y="3374235"/>
                <a:ext cx="861076" cy="729691"/>
              </a:xfrm>
              <a:prstGeom prst="rect">
                <a:avLst/>
              </a:prstGeom>
              <a:noFill/>
              <a:ln>
                <a:noFill/>
              </a:ln>
            </p:spPr>
          </p:pic>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7004" y="3303285"/>
                <a:ext cx="897276" cy="8972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274" r="14727"/>
              <a:stretch/>
            </p:blipFill>
            <p:spPr bwMode="auto">
              <a:xfrm>
                <a:off x="8586127" y="3286161"/>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50" t="10670" r="17569"/>
              <a:stretch/>
            </p:blipFill>
            <p:spPr bwMode="auto">
              <a:xfrm>
                <a:off x="11200546" y="3274499"/>
                <a:ext cx="1143001" cy="1004031"/>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5785BD3F-2D77-2ACB-D3D1-4F86BEFD17DD}"/>
                  </a:ext>
                </a:extLst>
              </p:cNvPr>
              <p:cNvSpPr/>
              <p:nvPr/>
            </p:nvSpPr>
            <p:spPr>
              <a:xfrm>
                <a:off x="3710537"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89E3D3E-AAE3-96DA-2913-CB54D311D34F}"/>
                  </a:ext>
                </a:extLst>
              </p:cNvPr>
              <p:cNvSpPr/>
              <p:nvPr/>
            </p:nvSpPr>
            <p:spPr>
              <a:xfrm>
                <a:off x="6179729"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04098B9-867C-953C-C479-4ECD12EB6A2B}"/>
                  </a:ext>
                </a:extLst>
              </p:cNvPr>
              <p:cNvSpPr/>
              <p:nvPr/>
            </p:nvSpPr>
            <p:spPr>
              <a:xfrm>
                <a:off x="8819642"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D5D405E-B6FD-3FA5-DB89-A4755A664446}"/>
                  </a:ext>
                </a:extLst>
              </p:cNvPr>
              <p:cNvCxnSpPr>
                <a:cxnSpLocks/>
                <a:stCxn id="33" idx="6"/>
                <a:endCxn id="35" idx="2"/>
              </p:cNvCxnSpPr>
              <p:nvPr/>
            </p:nvCxnSpPr>
            <p:spPr>
              <a:xfrm>
                <a:off x="4307531" y="4507506"/>
                <a:ext cx="1872198"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3DA66-264F-28ED-C6F0-A4B0664DFF56}"/>
                  </a:ext>
                </a:extLst>
              </p:cNvPr>
              <p:cNvCxnSpPr>
                <a:cxnSpLocks/>
                <a:stCxn id="35" idx="6"/>
                <a:endCxn id="37" idx="2"/>
              </p:cNvCxnSpPr>
              <p:nvPr/>
            </p:nvCxnSpPr>
            <p:spPr>
              <a:xfrm>
                <a:off x="6776723" y="4507506"/>
                <a:ext cx="2042919"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F3EB1BA-FA8B-0FCA-8906-B8D602264536}"/>
                  </a:ext>
                </a:extLst>
              </p:cNvPr>
              <p:cNvSpPr/>
              <p:nvPr/>
            </p:nvSpPr>
            <p:spPr>
              <a:xfrm>
                <a:off x="11477003"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9349E13-795C-6E9A-DCB8-7AD1404A6C43}"/>
                  </a:ext>
                </a:extLst>
              </p:cNvPr>
              <p:cNvCxnSpPr>
                <a:cxnSpLocks/>
                <a:stCxn id="37" idx="6"/>
                <a:endCxn id="52" idx="2"/>
              </p:cNvCxnSpPr>
              <p:nvPr/>
            </p:nvCxnSpPr>
            <p:spPr>
              <a:xfrm>
                <a:off x="9416636" y="4507506"/>
                <a:ext cx="2060367"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07B638-63D5-EB17-6CF4-0613EA2F337D}"/>
                  </a:ext>
                </a:extLst>
              </p:cNvPr>
              <p:cNvSpPr txBox="1"/>
              <p:nvPr/>
            </p:nvSpPr>
            <p:spPr>
              <a:xfrm>
                <a:off x="2496665" y="4868377"/>
                <a:ext cx="2601018" cy="646331"/>
              </a:xfrm>
              <a:prstGeom prst="rect">
                <a:avLst/>
              </a:prstGeom>
              <a:noFill/>
            </p:spPr>
            <p:txBody>
              <a:bodyPr wrap="square">
                <a:spAutoFit/>
              </a:bodyPr>
              <a:lstStyle/>
              <a:p>
                <a:pPr lvl="1" algn="ctr"/>
                <a:r>
                  <a:rPr lang="en-US" sz="1800" dirty="0"/>
                  <a:t>Project analysis &amp; Benchmarking</a:t>
                </a:r>
              </a:p>
            </p:txBody>
          </p:sp>
          <p:sp>
            <p:nvSpPr>
              <p:cNvPr id="57" name="TextBox 56">
                <a:extLst>
                  <a:ext uri="{FF2B5EF4-FFF2-40B4-BE49-F238E27FC236}">
                    <a16:creationId xmlns:a16="http://schemas.microsoft.com/office/drawing/2014/main" id="{495BA8E1-9521-054A-FE5C-75F6D32CD38E}"/>
                  </a:ext>
                </a:extLst>
              </p:cNvPr>
              <p:cNvSpPr txBox="1"/>
              <p:nvPr/>
            </p:nvSpPr>
            <p:spPr>
              <a:xfrm>
                <a:off x="5326287" y="4868377"/>
                <a:ext cx="2601018" cy="369332"/>
              </a:xfrm>
              <a:prstGeom prst="rect">
                <a:avLst/>
              </a:prstGeom>
              <a:noFill/>
            </p:spPr>
            <p:txBody>
              <a:bodyPr wrap="square">
                <a:spAutoFit/>
              </a:bodyPr>
              <a:lstStyle/>
              <a:p>
                <a:pPr lvl="1"/>
                <a:r>
                  <a:rPr lang="en-US" sz="1800" dirty="0"/>
                  <a:t>Consultation</a:t>
                </a:r>
              </a:p>
            </p:txBody>
          </p:sp>
          <p:sp>
            <p:nvSpPr>
              <p:cNvPr id="58" name="TextBox 57">
                <a:extLst>
                  <a:ext uri="{FF2B5EF4-FFF2-40B4-BE49-F238E27FC236}">
                    <a16:creationId xmlns:a16="http://schemas.microsoft.com/office/drawing/2014/main" id="{62740C01-EBAF-D03D-ECC2-68A433480A86}"/>
                  </a:ext>
                </a:extLst>
              </p:cNvPr>
              <p:cNvSpPr txBox="1"/>
              <p:nvPr/>
            </p:nvSpPr>
            <p:spPr>
              <a:xfrm>
                <a:off x="8100434" y="4868377"/>
                <a:ext cx="1717632" cy="369332"/>
              </a:xfrm>
              <a:prstGeom prst="rect">
                <a:avLst/>
              </a:prstGeom>
              <a:noFill/>
            </p:spPr>
            <p:txBody>
              <a:bodyPr wrap="square">
                <a:spAutoFit/>
              </a:bodyPr>
              <a:lstStyle/>
              <a:p>
                <a:pPr lvl="1"/>
                <a:r>
                  <a:rPr lang="en-US" sz="1800" dirty="0"/>
                  <a:t>Training</a:t>
                </a:r>
              </a:p>
            </p:txBody>
          </p:sp>
          <p:sp>
            <p:nvSpPr>
              <p:cNvPr id="59" name="TextBox 58">
                <a:extLst>
                  <a:ext uri="{FF2B5EF4-FFF2-40B4-BE49-F238E27FC236}">
                    <a16:creationId xmlns:a16="http://schemas.microsoft.com/office/drawing/2014/main" id="{19DE5AE9-678C-4041-64EE-CCB2A747030E}"/>
                  </a:ext>
                </a:extLst>
              </p:cNvPr>
              <p:cNvSpPr txBox="1"/>
              <p:nvPr/>
            </p:nvSpPr>
            <p:spPr>
              <a:xfrm>
                <a:off x="10746237" y="4868377"/>
                <a:ext cx="2601018" cy="369332"/>
              </a:xfrm>
              <a:prstGeom prst="rect">
                <a:avLst/>
              </a:prstGeom>
              <a:noFill/>
            </p:spPr>
            <p:txBody>
              <a:bodyPr wrap="square">
                <a:spAutoFit/>
              </a:bodyPr>
              <a:lstStyle/>
              <a:p>
                <a:pPr lvl="1"/>
                <a:r>
                  <a:rPr lang="en-US" sz="1800" dirty="0"/>
                  <a:t>Innovation</a:t>
                </a:r>
              </a:p>
            </p:txBody>
          </p:sp>
        </p:grpSp>
        <p:sp>
          <p:nvSpPr>
            <p:cNvPr id="8" name="Rounded Rectangle 7">
              <a:extLst>
                <a:ext uri="{FF2B5EF4-FFF2-40B4-BE49-F238E27FC236}">
                  <a16:creationId xmlns:a16="http://schemas.microsoft.com/office/drawing/2014/main" id="{205B820B-BD9A-1EC1-FC5F-393D5FCCB2AC}"/>
                </a:ext>
              </a:extLst>
            </p:cNvPr>
            <p:cNvSpPr/>
            <p:nvPr/>
          </p:nvSpPr>
          <p:spPr>
            <a:xfrm>
              <a:off x="2213811" y="3209252"/>
              <a:ext cx="12137147" cy="2517779"/>
            </a:xfrm>
            <a:prstGeom prst="roundRect">
              <a:avLst/>
            </a:prstGeom>
            <a:solidFill>
              <a:srgbClr val="1C507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B408D66D-9ECE-CDE5-0EC8-032F7B528938}"/>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5" name="TextBox 24">
            <a:extLst>
              <a:ext uri="{FF2B5EF4-FFF2-40B4-BE49-F238E27FC236}">
                <a16:creationId xmlns:a16="http://schemas.microsoft.com/office/drawing/2014/main" id="{8BBCD4F6-F68B-BA98-DE55-A5FF77455774}"/>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7" name="TextBox 26">
            <a:extLst>
              <a:ext uri="{FF2B5EF4-FFF2-40B4-BE49-F238E27FC236}">
                <a16:creationId xmlns:a16="http://schemas.microsoft.com/office/drawing/2014/main" id="{BEDE9EB7-DFA4-527D-FB92-21E6A1AD232C}"/>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9" name="TextBox 28">
            <a:extLst>
              <a:ext uri="{FF2B5EF4-FFF2-40B4-BE49-F238E27FC236}">
                <a16:creationId xmlns:a16="http://schemas.microsoft.com/office/drawing/2014/main" id="{A1540729-C143-6376-90EC-92F57EC56A77}"/>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6" name="Rounded Rectangle 5">
            <a:extLst>
              <a:ext uri="{FF2B5EF4-FFF2-40B4-BE49-F238E27FC236}">
                <a16:creationId xmlns:a16="http://schemas.microsoft.com/office/drawing/2014/main" id="{8548EC48-52C6-C03A-AE2D-3AF2EE8326BC}"/>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qr code with a black background&#10;&#10;Description automatically generated">
            <a:extLst>
              <a:ext uri="{FF2B5EF4-FFF2-40B4-BE49-F238E27FC236}">
                <a16:creationId xmlns:a16="http://schemas.microsoft.com/office/drawing/2014/main" id="{2229F80A-6C36-9A92-D9F5-8EB28AD52F7B}"/>
              </a:ext>
            </a:extLst>
          </p:cNvPr>
          <p:cNvPicPr>
            <a:picLocks noChangeAspect="1"/>
          </p:cNvPicPr>
          <p:nvPr/>
        </p:nvPicPr>
        <p:blipFill>
          <a:blip r:embed="rId12"/>
          <a:stretch>
            <a:fillRect/>
          </a:stretch>
        </p:blipFill>
        <p:spPr>
          <a:xfrm>
            <a:off x="16559365" y="253433"/>
            <a:ext cx="800814" cy="873862"/>
          </a:xfrm>
          <a:prstGeom prst="rect">
            <a:avLst/>
          </a:prstGeom>
        </p:spPr>
      </p:pic>
      <p:pic>
        <p:nvPicPr>
          <p:cNvPr id="18" name="Picture 2" descr="GitHub Logo, Git Hub Icon With Text On White and Black ...">
            <a:extLst>
              <a:ext uri="{FF2B5EF4-FFF2-40B4-BE49-F238E27FC236}">
                <a16:creationId xmlns:a16="http://schemas.microsoft.com/office/drawing/2014/main" id="{100B68AD-6F95-2B15-847B-70F5106F41E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53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4949456" cy="1402990"/>
          </a:xfrm>
        </p:spPr>
        <p:txBody>
          <a:bodyPr/>
          <a:lstStyle/>
          <a:p>
            <a:r>
              <a:rPr lang="en-US" sz="3600" dirty="0"/>
              <a:t>Code of Conduct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a:t>
            </a:fld>
            <a:endParaRPr lang="en-US"/>
          </a:p>
        </p:txBody>
      </p:sp>
      <p:graphicFrame>
        <p:nvGraphicFramePr>
          <p:cNvPr id="2" name="Diagram 1">
            <a:extLst>
              <a:ext uri="{FF2B5EF4-FFF2-40B4-BE49-F238E27FC236}">
                <a16:creationId xmlns:a16="http://schemas.microsoft.com/office/drawing/2014/main" id="{D2518C6D-AE89-2C85-1A2D-CF5078D5CA96}"/>
              </a:ext>
            </a:extLst>
          </p:cNvPr>
          <p:cNvGraphicFramePr/>
          <p:nvPr>
            <p:extLst>
              <p:ext uri="{D42A27DB-BD31-4B8C-83A1-F6EECF244321}">
                <p14:modId xmlns:p14="http://schemas.microsoft.com/office/powerpoint/2010/main" val="3853966997"/>
              </p:ext>
            </p:extLst>
          </p:nvPr>
        </p:nvGraphicFramePr>
        <p:xfrm>
          <a:off x="1614521" y="443387"/>
          <a:ext cx="12617302" cy="9294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1319A32C-EFDD-A694-6631-2E66FCEA2B67}"/>
              </a:ext>
            </a:extLst>
          </p:cNvPr>
          <p:cNvGrpSpPr/>
          <p:nvPr/>
        </p:nvGrpSpPr>
        <p:grpSpPr>
          <a:xfrm>
            <a:off x="13257439" y="2697331"/>
            <a:ext cx="3806209" cy="3716459"/>
            <a:chOff x="2531120" y="2870731"/>
            <a:chExt cx="4283019" cy="3695194"/>
          </a:xfrm>
        </p:grpSpPr>
        <p:sp>
          <p:nvSpPr>
            <p:cNvPr id="20" name="Shape 19">
              <a:extLst>
                <a:ext uri="{FF2B5EF4-FFF2-40B4-BE49-F238E27FC236}">
                  <a16:creationId xmlns:a16="http://schemas.microsoft.com/office/drawing/2014/main" id="{EFAF2820-F5D0-980D-9C94-5904A49041E2}"/>
                </a:ext>
              </a:extLst>
            </p:cNvPr>
            <p:cNvSpPr/>
            <p:nvPr/>
          </p:nvSpPr>
          <p:spPr>
            <a:xfrm>
              <a:off x="2531120" y="2870731"/>
              <a:ext cx="4283019" cy="3695194"/>
            </a:xfrm>
            <a:prstGeom prst="gear6">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Shape 4">
              <a:extLst>
                <a:ext uri="{FF2B5EF4-FFF2-40B4-BE49-F238E27FC236}">
                  <a16:creationId xmlns:a16="http://schemas.microsoft.com/office/drawing/2014/main" id="{2016EF63-A7A1-0EE9-0FF2-A30C83357297}"/>
                </a:ext>
              </a:extLst>
            </p:cNvPr>
            <p:cNvSpPr txBox="1"/>
            <p:nvPr/>
          </p:nvSpPr>
          <p:spPr>
            <a:xfrm>
              <a:off x="3451479" y="3969933"/>
              <a:ext cx="2442301" cy="1985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algn="ctr"/>
              <a:r>
                <a:rPr lang="en-US" sz="2800" i="0" u="none" strike="noStrike" dirty="0">
                  <a:effectLst/>
                </a:rPr>
                <a:t>Be kind</a:t>
              </a:r>
            </a:p>
            <a:p>
              <a:pPr algn="ctr"/>
              <a:r>
                <a:rPr lang="en-US" sz="2800" dirty="0"/>
                <a:t>and</a:t>
              </a:r>
              <a:r>
                <a:rPr lang="en-US" sz="2800" i="0" u="none" strike="noStrike" dirty="0">
                  <a:effectLst/>
                </a:rPr>
                <a:t> </a:t>
              </a:r>
            </a:p>
            <a:p>
              <a:pPr algn="ctr"/>
              <a:r>
                <a:rPr lang="en-US" sz="2800" dirty="0"/>
                <a:t>h</a:t>
              </a:r>
              <a:r>
                <a:rPr lang="en-US" sz="2800" b="0" dirty="0"/>
                <a:t>ave fun</a:t>
              </a:r>
              <a:br>
                <a:rPr lang="en-US" sz="2800" b="0" dirty="0">
                  <a:effectLst/>
                </a:rPr>
              </a:br>
              <a:endParaRPr lang="en-US" sz="2800" b="0" dirty="0">
                <a:effectLst/>
              </a:endParaRPr>
            </a:p>
          </p:txBody>
        </p:sp>
      </p:grpSp>
      <p:sp>
        <p:nvSpPr>
          <p:cNvPr id="24" name="Circular Arrow 23">
            <a:extLst>
              <a:ext uri="{FF2B5EF4-FFF2-40B4-BE49-F238E27FC236}">
                <a16:creationId xmlns:a16="http://schemas.microsoft.com/office/drawing/2014/main" id="{031C0926-0DFC-107F-561F-AEAD2E3E055A}"/>
              </a:ext>
            </a:extLst>
          </p:cNvPr>
          <p:cNvSpPr/>
          <p:nvPr/>
        </p:nvSpPr>
        <p:spPr>
          <a:xfrm rot="6760614">
            <a:off x="11703409" y="1192000"/>
            <a:ext cx="4857536" cy="4857536"/>
          </a:xfrm>
          <a:prstGeom prst="circularArrow">
            <a:avLst>
              <a:gd name="adj1" fmla="val 5984"/>
              <a:gd name="adj2" fmla="val 394124"/>
              <a:gd name="adj3" fmla="val 13313824"/>
              <a:gd name="adj4" fmla="val 8936934"/>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nvGrpSpPr>
          <p:cNvPr id="26" name="Group 25">
            <a:extLst>
              <a:ext uri="{FF2B5EF4-FFF2-40B4-BE49-F238E27FC236}">
                <a16:creationId xmlns:a16="http://schemas.microsoft.com/office/drawing/2014/main" id="{6BCE2F45-3DA7-89C4-53D0-D00C0BBCB45A}"/>
              </a:ext>
            </a:extLst>
          </p:cNvPr>
          <p:cNvGrpSpPr/>
          <p:nvPr/>
        </p:nvGrpSpPr>
        <p:grpSpPr>
          <a:xfrm>
            <a:off x="13971631" y="6438394"/>
            <a:ext cx="4059275" cy="1680056"/>
            <a:chOff x="2810326" y="7127806"/>
            <a:chExt cx="4059275" cy="1680056"/>
          </a:xfrm>
        </p:grpSpPr>
        <p:sp>
          <p:nvSpPr>
            <p:cNvPr id="28" name="Rounded Rectangle 27">
              <a:extLst>
                <a:ext uri="{FF2B5EF4-FFF2-40B4-BE49-F238E27FC236}">
                  <a16:creationId xmlns:a16="http://schemas.microsoft.com/office/drawing/2014/main" id="{3E72325A-4911-C7C7-4674-3897DECA8AE6}"/>
                </a:ext>
              </a:extLst>
            </p:cNvPr>
            <p:cNvSpPr/>
            <p:nvPr/>
          </p:nvSpPr>
          <p:spPr>
            <a:xfrm>
              <a:off x="2810326" y="7127806"/>
              <a:ext cx="4059275" cy="1680056"/>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Rounded Rectangle 4">
              <a:extLst>
                <a:ext uri="{FF2B5EF4-FFF2-40B4-BE49-F238E27FC236}">
                  <a16:creationId xmlns:a16="http://schemas.microsoft.com/office/drawing/2014/main" id="{404AC2A5-3131-D780-F4DD-F198E5742FC5}"/>
                </a:ext>
              </a:extLst>
            </p:cNvPr>
            <p:cNvSpPr txBox="1"/>
            <p:nvPr/>
          </p:nvSpPr>
          <p:spPr>
            <a:xfrm>
              <a:off x="2859533" y="7177013"/>
              <a:ext cx="3960861" cy="15816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welcome everyone in the research community.</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are committed to creating a friendly and respectful place for learning, teaching, and contributing. </a:t>
              </a:r>
            </a:p>
          </p:txBody>
        </p:sp>
      </p:grpSp>
    </p:spTree>
    <p:extLst>
      <p:ext uri="{BB962C8B-B14F-4D97-AF65-F5344CB8AC3E}">
        <p14:creationId xmlns:p14="http://schemas.microsoft.com/office/powerpoint/2010/main" val="369446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Learning Objectives</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7354550" cy="7086600"/>
          </a:xfrm>
        </p:spPr>
        <p:txBody>
          <a:bodyPr/>
          <a:lstStyle/>
          <a:p>
            <a:r>
              <a:rPr lang="en-US" sz="2800" dirty="0" err="1"/>
              <a:t>fastqc</a:t>
            </a:r>
            <a:r>
              <a:rPr lang="en-US" sz="2800" dirty="0"/>
              <a:t>-analysis</a:t>
            </a:r>
          </a:p>
          <a:p>
            <a:r>
              <a:rPr lang="en-US" sz="2800" dirty="0" err="1"/>
              <a:t>cellranger</a:t>
            </a:r>
            <a:r>
              <a:rPr lang="en-US" sz="2800" dirty="0"/>
              <a:t>-analysis</a:t>
            </a:r>
          </a:p>
          <a:p>
            <a:r>
              <a:rPr lang="en-US" sz="2800" dirty="0"/>
              <a:t>….</a:t>
            </a:r>
            <a:endParaRPr lang="en-US" sz="2400" dirty="0">
              <a:solidFill>
                <a:schemeClr val="bg1"/>
              </a:solidFill>
            </a:endParaRPr>
          </a:p>
          <a:p>
            <a:pPr marL="683514" indent="0">
              <a:buNone/>
            </a:pPr>
            <a:endParaRPr lang="en-US" sz="2800" dirty="0"/>
          </a:p>
        </p:txBody>
      </p:sp>
    </p:spTree>
    <p:extLst>
      <p:ext uri="{BB962C8B-B14F-4D97-AF65-F5344CB8AC3E}">
        <p14:creationId xmlns:p14="http://schemas.microsoft.com/office/powerpoint/2010/main" val="1103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Best practices for reproducibility 🎉</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a:t>
            </a:fld>
            <a:endParaRPr lang="en-US"/>
          </a:p>
        </p:txBody>
      </p:sp>
      <p:sp>
        <p:nvSpPr>
          <p:cNvPr id="3" name="TextBox 2">
            <a:extLst>
              <a:ext uri="{FF2B5EF4-FFF2-40B4-BE49-F238E27FC236}">
                <a16:creationId xmlns:a16="http://schemas.microsoft.com/office/drawing/2014/main" id="{8B7F5716-A328-8049-5CBD-BB41ADCBCBE7}"/>
              </a:ext>
            </a:extLst>
          </p:cNvPr>
          <p:cNvSpPr txBox="1"/>
          <p:nvPr/>
        </p:nvSpPr>
        <p:spPr>
          <a:xfrm>
            <a:off x="1371600" y="2780270"/>
            <a:ext cx="7006281"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Make an outline</a:t>
            </a:r>
          </a:p>
          <a:p>
            <a:pPr marL="285750" indent="-285750">
              <a:buFont typeface="Arial" panose="020B0604020202020204" pitchFamily="34" charset="0"/>
              <a:buChar char="•"/>
            </a:pPr>
            <a:r>
              <a:rPr lang="en-US" sz="2000" dirty="0"/>
              <a:t>What is the snap pipeline</a:t>
            </a:r>
          </a:p>
          <a:p>
            <a:pPr marL="285750" indent="-285750">
              <a:buFont typeface="Arial" panose="020B0604020202020204" pitchFamily="34" charset="0"/>
              <a:buChar char="•"/>
            </a:pPr>
            <a:r>
              <a:rPr lang="en-US" sz="2000" dirty="0"/>
              <a:t>Where it is available, how to download, how to </a:t>
            </a:r>
            <a:r>
              <a:rPr lang="en-US" sz="2000" dirty="0" err="1"/>
              <a:t>uset</a:t>
            </a:r>
            <a:r>
              <a:rPr lang="en-US" sz="2000" dirty="0"/>
              <a:t> he container</a:t>
            </a:r>
          </a:p>
          <a:p>
            <a:pPr marL="285750" indent="-285750">
              <a:buFont typeface="Arial" panose="020B0604020202020204" pitchFamily="34" charset="0"/>
              <a:buChar char="•"/>
            </a:pPr>
            <a:r>
              <a:rPr lang="en-US" sz="2000" dirty="0"/>
              <a:t>Code review process: test-dataset – validation phase will follow with human and </a:t>
            </a:r>
            <a:r>
              <a:rPr lang="en-US" sz="2000" dirty="0" err="1"/>
              <a:t>pdx</a:t>
            </a:r>
            <a:r>
              <a:rPr lang="en-US" sz="2000" dirty="0"/>
              <a:t> experiment</a:t>
            </a:r>
          </a:p>
          <a:p>
            <a:pPr marL="285750" indent="-285750">
              <a:buFont typeface="Arial" panose="020B0604020202020204" pitchFamily="34" charset="0"/>
              <a:buChar char="•"/>
            </a:pPr>
            <a:r>
              <a:rPr lang="en-US" sz="2000" dirty="0"/>
              <a:t>What do I want o show them during the workshop? Modules, scope of module, method(s), results, plots, reports: how do these looks like</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3439106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pPr marL="0" indent="0">
              <a:buNone/>
            </a:pPr>
            <a:r>
              <a:rPr lang="en-US" sz="4000" b="1" dirty="0"/>
              <a:t>….</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50160" y="3008983"/>
            <a:ext cx="11520865" cy="2134517"/>
          </a:xfrm>
        </p:spPr>
        <p:txBody>
          <a:bodyPr/>
          <a:lstStyle/>
          <a:p>
            <a:r>
              <a:rPr lang="en-US" dirty="0">
                <a:solidFill>
                  <a:schemeClr val="tx1"/>
                </a:solidFill>
              </a:rPr>
              <a:t>….</a:t>
            </a:r>
            <a:endParaRPr lang="en-US" sz="4000" kern="100" dirty="0">
              <a:solidFill>
                <a:schemeClr val="tx1"/>
              </a:solidFill>
              <a:effectLst/>
              <a:ea typeface="Aptos" panose="020B0004020202020204" pitchFamily="34" charset="0"/>
              <a:cs typeface="Times New Roman" panose="02020603050405020304" pitchFamily="18" charset="0"/>
            </a:endParaRP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6</a:t>
            </a:fld>
            <a:endParaRPr lang="en-US"/>
          </a:p>
        </p:txBody>
      </p:sp>
    </p:spTree>
    <p:extLst>
      <p:ext uri="{BB962C8B-B14F-4D97-AF65-F5344CB8AC3E}">
        <p14:creationId xmlns:p14="http://schemas.microsoft.com/office/powerpoint/2010/main" val="694266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4" y="2565499"/>
            <a:ext cx="10991774" cy="2327343"/>
          </a:xfrm>
        </p:spPr>
        <p:txBody>
          <a:bodyPr/>
          <a:lstStyle/>
          <a:p>
            <a:r>
              <a:rPr lang="en-US" sz="2400" u="sng" kern="100" dirty="0">
                <a:solidFill>
                  <a:srgbClr val="0000FF"/>
                </a:solidFill>
                <a:effectLst/>
                <a:latin typeface="Arial" panose="020B0604020202020204" pitchFamily="34" charset="0"/>
                <a:ea typeface="Aptos" panose="020B0004020202020204" pitchFamily="34" charset="0"/>
                <a:cs typeface="Arial" panose="020B0604020202020204" pitchFamily="34" charset="0"/>
              </a:rPr>
              <a:t>…..</a:t>
            </a:r>
            <a:endParaRPr lang="en-US" sz="2400" i="0" u="none" strike="noStrike" dirty="0">
              <a:effectLst/>
            </a:endParaRP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7</a:t>
            </a:fld>
            <a:endParaRPr lang="en-US"/>
          </a:p>
        </p:txBody>
      </p:sp>
      <p:sp>
        <p:nvSpPr>
          <p:cNvPr id="5" name="Title 1">
            <a:extLst>
              <a:ext uri="{FF2B5EF4-FFF2-40B4-BE49-F238E27FC236}">
                <a16:creationId xmlns:a16="http://schemas.microsoft.com/office/drawing/2014/main" id="{03580374-F4D4-AEE3-DF8D-534038976F21}"/>
              </a:ext>
            </a:extLst>
          </p:cNvPr>
          <p:cNvSpPr>
            <a:spLocks noGrp="1"/>
          </p:cNvSpPr>
          <p:nvPr>
            <p:ph type="title"/>
          </p:nvPr>
        </p:nvSpPr>
        <p:spPr>
          <a:xfrm>
            <a:off x="685800" y="548641"/>
            <a:ext cx="16878300" cy="1402990"/>
          </a:xfrm>
        </p:spPr>
        <p:txBody>
          <a:bodyPr/>
          <a:lstStyle/>
          <a:p>
            <a:r>
              <a:rPr lang="en-US" sz="3600" dirty="0"/>
              <a:t>More resources 🎉</a:t>
            </a:r>
          </a:p>
        </p:txBody>
      </p:sp>
    </p:spTree>
    <p:extLst>
      <p:ext uri="{BB962C8B-B14F-4D97-AF65-F5344CB8AC3E}">
        <p14:creationId xmlns:p14="http://schemas.microsoft.com/office/powerpoint/2010/main" val="2640309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hidden="1">
            <a:extLst>
              <a:ext uri="{FF2B5EF4-FFF2-40B4-BE49-F238E27FC236}">
                <a16:creationId xmlns:a16="http://schemas.microsoft.com/office/drawing/2014/main" id="{5A224F09-6AF2-C126-66D4-F2928F62E80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8</a:t>
            </a:fld>
            <a:endParaRPr lang="en-US"/>
          </a:p>
        </p:txBody>
      </p:sp>
      <p:pic>
        <p:nvPicPr>
          <p:cNvPr id="2" name="Picture 8" descr="13,000+ Animal Asking Question Stock Photos, Pictures &amp; Royalty-Free Images  - iStock | Animal raising hand">
            <a:extLst>
              <a:ext uri="{FF2B5EF4-FFF2-40B4-BE49-F238E27FC236}">
                <a16:creationId xmlns:a16="http://schemas.microsoft.com/office/drawing/2014/main" id="{5BDA5806-B0DE-4B57-1E17-F7CB205A8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753"/>
          <a:stretch/>
        </p:blipFill>
        <p:spPr bwMode="auto">
          <a:xfrm>
            <a:off x="2227029" y="1485900"/>
            <a:ext cx="13833943" cy="7315200"/>
          </a:xfrm>
          <a:prstGeom prst="rect">
            <a:avLst/>
          </a:prstGeom>
          <a:solidFill>
            <a:srgbClr val="FFFFFF"/>
          </a:solidFill>
        </p:spPr>
      </p:pic>
    </p:spTree>
    <p:extLst>
      <p:ext uri="{BB962C8B-B14F-4D97-AF65-F5344CB8AC3E}">
        <p14:creationId xmlns:p14="http://schemas.microsoft.com/office/powerpoint/2010/main" val="404244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Ask me questions </a:t>
            </a:r>
            <a:r>
              <a:rPr lang="en-US" sz="4000" b="0" i="0" dirty="0">
                <a:effectLst/>
                <a:latin typeface="ui-sans-serif"/>
              </a:rPr>
              <a:t>😀</a:t>
            </a:r>
            <a:endParaRPr lang="en-US" sz="4000" dirty="0"/>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9</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effectLst/>
              </a:rPr>
              <a:t>..</a:t>
            </a:r>
          </a:p>
        </p:txBody>
      </p:sp>
      <p:grpSp>
        <p:nvGrpSpPr>
          <p:cNvPr id="7" name="Group 6">
            <a:extLst>
              <a:ext uri="{FF2B5EF4-FFF2-40B4-BE49-F238E27FC236}">
                <a16:creationId xmlns:a16="http://schemas.microsoft.com/office/drawing/2014/main" id="{84B0050A-7B56-7C59-F924-D58D0061F54A}"/>
              </a:ext>
            </a:extLst>
          </p:cNvPr>
          <p:cNvGrpSpPr/>
          <p:nvPr/>
        </p:nvGrpSpPr>
        <p:grpSpPr>
          <a:xfrm>
            <a:off x="2294169" y="3573021"/>
            <a:ext cx="4383701" cy="5277110"/>
            <a:chOff x="12117674" y="3849650"/>
            <a:chExt cx="4383701" cy="5277110"/>
          </a:xfrm>
        </p:grpSpPr>
        <p:grpSp>
          <p:nvGrpSpPr>
            <p:cNvPr id="8" name="Group 7">
              <a:extLst>
                <a:ext uri="{FF2B5EF4-FFF2-40B4-BE49-F238E27FC236}">
                  <a16:creationId xmlns:a16="http://schemas.microsoft.com/office/drawing/2014/main" id="{FE7D57D3-5773-E463-092F-ACD71E758BED}"/>
                </a:ext>
              </a:extLst>
            </p:cNvPr>
            <p:cNvGrpSpPr/>
            <p:nvPr/>
          </p:nvGrpSpPr>
          <p:grpSpPr>
            <a:xfrm>
              <a:off x="12117674" y="3849650"/>
              <a:ext cx="4383701" cy="4701191"/>
              <a:chOff x="5346065" y="3556065"/>
              <a:chExt cx="4383701" cy="470119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574" y="3556065"/>
                <a:ext cx="4053598" cy="28983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346065" y="6502930"/>
                <a:ext cx="4383701" cy="1754326"/>
              </a:xfrm>
              <a:prstGeom prst="rect">
                <a:avLst/>
              </a:prstGeom>
              <a:noFill/>
            </p:spPr>
            <p:txBody>
              <a:bodyPr wrap="none" rtlCol="0">
                <a:spAutoFit/>
              </a:bodyPr>
              <a:lstStyle/>
              <a:p>
                <a:pPr algn="ctr"/>
                <a:r>
                  <a:rPr lang="en-US" b="1" i="0" dirty="0">
                    <a:solidFill>
                      <a:srgbClr val="474C55"/>
                    </a:solidFill>
                    <a:effectLst/>
                    <a:latin typeface="Roboto" panose="02000000000000000000" pitchFamily="2" charset="0"/>
                  </a:rPr>
                  <a:t>Tonia</a:t>
                </a:r>
              </a:p>
              <a:p>
                <a:pPr algn="ctr"/>
                <a:r>
                  <a:rPr lang="en-US" b="1" i="0" dirty="0">
                    <a:solidFill>
                      <a:srgbClr val="474C55"/>
                    </a:solidFill>
                    <a:effectLst/>
                    <a:latin typeface="Roboto" panose="02000000000000000000" pitchFamily="2" charset="0"/>
                  </a:rPr>
                  <a:t>Antonia Chroni, PhD</a:t>
                </a:r>
              </a:p>
              <a:p>
                <a:pPr algn="ctr" rtl="0">
                  <a:spcBef>
                    <a:spcPts val="0"/>
                  </a:spcBef>
                  <a:spcAft>
                    <a:spcPts val="0"/>
                  </a:spcAft>
                </a:pPr>
                <a:r>
                  <a:rPr lang="en-US" sz="1800" i="0" u="none" strike="noStrike" dirty="0">
                    <a:effectLst/>
                  </a:rPr>
                  <a:t>she/her/hers</a:t>
                </a:r>
                <a:endParaRPr lang="en-US" dirty="0">
                  <a:effectLst/>
                </a:endParaRPr>
              </a:p>
              <a:p>
                <a:endParaRPr lang="en-US" b="1" i="0" dirty="0">
                  <a:solidFill>
                    <a:srgbClr val="474C55"/>
                  </a:solidFill>
                  <a:effectLst/>
                  <a:latin typeface="Roboto" panose="02000000000000000000" pitchFamily="2" charset="0"/>
                </a:endParaRPr>
              </a:p>
              <a:p>
                <a:pPr marL="0" indent="0" algn="ctr">
                  <a:lnSpc>
                    <a:spcPct val="100000"/>
                  </a:lnSpc>
                  <a:spcBef>
                    <a:spcPts val="0"/>
                  </a:spcBef>
                  <a:buNone/>
                </a:pPr>
                <a:r>
                  <a:rPr lang="en-US" dirty="0"/>
                  <a:t>Senior Bioinformatics Research Scientist</a:t>
                </a:r>
              </a:p>
              <a:p>
                <a:pPr marL="0" indent="0" algn="ctr">
                  <a:lnSpc>
                    <a:spcPct val="100000"/>
                  </a:lnSpc>
                  <a:spcBef>
                    <a:spcPts val="0"/>
                  </a:spcBef>
                  <a:buNone/>
                </a:pPr>
                <a:r>
                  <a:rPr lang="en-US" dirty="0"/>
                  <a:t>New York, New York</a:t>
                </a:r>
              </a:p>
            </p:txBody>
          </p:sp>
        </p:grpSp>
        <p:sp>
          <p:nvSpPr>
            <p:cNvPr id="18" name="TextBox 17">
              <a:extLst>
                <a:ext uri="{FF2B5EF4-FFF2-40B4-BE49-F238E27FC236}">
                  <a16:creationId xmlns:a16="http://schemas.microsoft.com/office/drawing/2014/main" id="{E9DC1029-A6B0-7F06-FDB8-988ADDDF587A}"/>
                </a:ext>
              </a:extLst>
            </p:cNvPr>
            <p:cNvSpPr txBox="1"/>
            <p:nvPr/>
          </p:nvSpPr>
          <p:spPr>
            <a:xfrm>
              <a:off x="12543748" y="8757428"/>
              <a:ext cx="3531552" cy="369332"/>
            </a:xfrm>
            <a:prstGeom prst="rect">
              <a:avLst/>
            </a:prstGeom>
            <a:noFill/>
          </p:spPr>
          <p:txBody>
            <a:bodyPr wrap="square">
              <a:spAutoFit/>
            </a:bodyPr>
            <a:lstStyle/>
            <a:p>
              <a:pPr algn="ctr"/>
              <a:r>
                <a:rPr lang="en-US" sz="1800" dirty="0">
                  <a:solidFill>
                    <a:schemeClr val="tx1">
                      <a:lumMod val="75000"/>
                      <a:lumOff val="25000"/>
                    </a:schemeClr>
                  </a:solidFill>
                </a:rPr>
                <a:t>@</a:t>
              </a:r>
              <a:r>
                <a:rPr lang="en-US" b="1" i="0" dirty="0" err="1">
                  <a:solidFill>
                    <a:schemeClr val="tx1">
                      <a:lumMod val="75000"/>
                      <a:lumOff val="25000"/>
                    </a:schemeClr>
                  </a:solidFill>
                  <a:effectLst/>
                  <a:latin typeface="-apple-system"/>
                </a:rPr>
                <a:t>AntoniaChroni</a:t>
              </a:r>
              <a:endParaRPr lang="en-US" b="1" i="0" dirty="0">
                <a:solidFill>
                  <a:schemeClr val="tx1">
                    <a:lumMod val="75000"/>
                    <a:lumOff val="25000"/>
                  </a:schemeClr>
                </a:solidFill>
                <a:effectLst/>
                <a:latin typeface="-apple-system"/>
              </a:endParaRPr>
            </a:p>
          </p:txBody>
        </p:sp>
      </p:grpSp>
      <p:sp>
        <p:nvSpPr>
          <p:cNvPr id="2" name="Rounded Rectangle 1">
            <a:extLst>
              <a:ext uri="{FF2B5EF4-FFF2-40B4-BE49-F238E27FC236}">
                <a16:creationId xmlns:a16="http://schemas.microsoft.com/office/drawing/2014/main" id="{162EE242-0D44-B28C-CD9F-D5C3E5BEE826}"/>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a black background&#10;&#10;Description automatically generated">
            <a:extLst>
              <a:ext uri="{FF2B5EF4-FFF2-40B4-BE49-F238E27FC236}">
                <a16:creationId xmlns:a16="http://schemas.microsoft.com/office/drawing/2014/main" id="{65C526A2-0DCA-6391-1800-9A69CF6BBA98}"/>
              </a:ext>
            </a:extLst>
          </p:cNvPr>
          <p:cNvPicPr>
            <a:picLocks noChangeAspect="1"/>
          </p:cNvPicPr>
          <p:nvPr/>
        </p:nvPicPr>
        <p:blipFill>
          <a:blip r:embed="rId4"/>
          <a:stretch>
            <a:fillRect/>
          </a:stretch>
        </p:blipFill>
        <p:spPr>
          <a:xfrm>
            <a:off x="16559365" y="253433"/>
            <a:ext cx="800814" cy="873862"/>
          </a:xfrm>
          <a:prstGeom prst="rect">
            <a:avLst/>
          </a:prstGeom>
        </p:spPr>
      </p:pic>
      <p:pic>
        <p:nvPicPr>
          <p:cNvPr id="5" name="Picture 2" descr="GitHub Logo, Git Hub Icon With Text On White and Black ...">
            <a:extLst>
              <a:ext uri="{FF2B5EF4-FFF2-40B4-BE49-F238E27FC236}">
                <a16:creationId xmlns:a16="http://schemas.microsoft.com/office/drawing/2014/main" id="{A95DFB30-142A-B409-3807-A65FB96A52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a:extLst>
              <a:ext uri="{FF2B5EF4-FFF2-40B4-BE49-F238E27FC236}">
                <a16:creationId xmlns:a16="http://schemas.microsoft.com/office/drawing/2014/main" id="{38A6516C-3CA5-C3A3-6413-82BB5CE02D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7715" y="8380994"/>
            <a:ext cx="517787" cy="520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13,000+ Animal Asking Question Stock Photos, Pictures &amp; Royalty-Free Images  - iStock | Animal raising hand">
            <a:extLst>
              <a:ext uri="{FF2B5EF4-FFF2-40B4-BE49-F238E27FC236}">
                <a16:creationId xmlns:a16="http://schemas.microsoft.com/office/drawing/2014/main" id="{710C4BFF-CD36-5B46-95C1-C6DFC22BC7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9648" y="3114624"/>
            <a:ext cx="8275084" cy="490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665796"/>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20518</TotalTime>
  <Words>540</Words>
  <Application>Microsoft Macintosh PowerPoint</Application>
  <PresentationFormat>Custom</PresentationFormat>
  <Paragraphs>107</Paragraphs>
  <Slides>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-apple-system</vt:lpstr>
      <vt:lpstr>Aptos</vt:lpstr>
      <vt:lpstr>Arial</vt:lpstr>
      <vt:lpstr>Calibri</vt:lpstr>
      <vt:lpstr>Google Sans</vt:lpstr>
      <vt:lpstr>Mulish</vt:lpstr>
      <vt:lpstr>Roboto</vt:lpstr>
      <vt:lpstr>ui-sans-serif</vt:lpstr>
      <vt:lpstr>StJudePPT</vt:lpstr>
      <vt:lpstr>PowerPoint Presentation</vt:lpstr>
      <vt:lpstr>Bioinformatics core, Department of Developmental Neurobiology </vt:lpstr>
      <vt:lpstr>Code of Conduct</vt:lpstr>
      <vt:lpstr>Learning Objectives</vt:lpstr>
      <vt:lpstr>Best practices for reproducibility 🎉</vt:lpstr>
      <vt:lpstr>….</vt:lpstr>
      <vt:lpstr>More resources 🎉</vt:lpstr>
      <vt:lpstr>PowerPoint Presentation</vt:lpstr>
      <vt:lpstr>Ask me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416</cp:revision>
  <cp:lastPrinted>2024-10-09T20:17:08Z</cp:lastPrinted>
  <dcterms:created xsi:type="dcterms:W3CDTF">2023-11-09T14:55:27Z</dcterms:created>
  <dcterms:modified xsi:type="dcterms:W3CDTF">2024-10-28T22:15:33Z</dcterms:modified>
</cp:coreProperties>
</file>